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7" r:id="rId12"/>
    <p:sldId id="267" r:id="rId13"/>
    <p:sldId id="269" r:id="rId14"/>
    <p:sldId id="279" r:id="rId15"/>
    <p:sldId id="271" r:id="rId16"/>
    <p:sldId id="273" r:id="rId17"/>
    <p:sldId id="274" r:id="rId18"/>
    <p:sldId id="278" r:id="rId19"/>
    <p:sldId id="280" r:id="rId20"/>
    <p:sldId id="283" r:id="rId21"/>
    <p:sldId id="281" r:id="rId22"/>
    <p:sldId id="284" r:id="rId23"/>
    <p:sldId id="285" r:id="rId24"/>
    <p:sldId id="286"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6" d="100"/>
          <a:sy n="86"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50B556-63AB-4E60-9893-C5DC8C295A4C}"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312739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50B556-63AB-4E60-9893-C5DC8C295A4C}"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72201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50B556-63AB-4E60-9893-C5DC8C295A4C}"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136878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50B556-63AB-4E60-9893-C5DC8C295A4C}"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199184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50B556-63AB-4E60-9893-C5DC8C295A4C}"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380002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50B556-63AB-4E60-9893-C5DC8C295A4C}"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14858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50B556-63AB-4E60-9893-C5DC8C295A4C}" type="datetimeFigureOut">
              <a:rPr lang="en-GB" smtClean="0"/>
              <a:t>02/05/2022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131029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50B556-63AB-4E60-9893-C5DC8C295A4C}" type="datetimeFigureOut">
              <a:rPr lang="en-GB" smtClean="0"/>
              <a:t>02/05/2022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83162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0B556-63AB-4E60-9893-C5DC8C295A4C}" type="datetimeFigureOut">
              <a:rPr lang="en-GB" smtClean="0"/>
              <a:t>02/05/2022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218507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0B556-63AB-4E60-9893-C5DC8C295A4C}"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331254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0B556-63AB-4E60-9893-C5DC8C295A4C}"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15DBD-3904-4182-AB69-CB6D827B3517}" type="slidenum">
              <a:rPr lang="en-GB" smtClean="0"/>
              <a:t>‹#›</a:t>
            </a:fld>
            <a:endParaRPr lang="en-GB"/>
          </a:p>
        </p:txBody>
      </p:sp>
    </p:spTree>
    <p:extLst>
      <p:ext uri="{BB962C8B-B14F-4D97-AF65-F5344CB8AC3E}">
        <p14:creationId xmlns:p14="http://schemas.microsoft.com/office/powerpoint/2010/main" val="110204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0B556-63AB-4E60-9893-C5DC8C295A4C}" type="datetimeFigureOut">
              <a:rPr lang="en-GB" smtClean="0"/>
              <a:t>02/05/2022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15DBD-3904-4182-AB69-CB6D827B3517}" type="slidenum">
              <a:rPr lang="en-GB" smtClean="0"/>
              <a:t>‹#›</a:t>
            </a:fld>
            <a:endParaRPr lang="en-GB"/>
          </a:p>
        </p:txBody>
      </p:sp>
    </p:spTree>
    <p:extLst>
      <p:ext uri="{BB962C8B-B14F-4D97-AF65-F5344CB8AC3E}">
        <p14:creationId xmlns:p14="http://schemas.microsoft.com/office/powerpoint/2010/main" val="2342073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074" y="535578"/>
            <a:ext cx="11247119" cy="5663089"/>
          </a:xfrm>
          <a:prstGeom prst="rect">
            <a:avLst/>
          </a:prstGeom>
          <a:noFill/>
        </p:spPr>
        <p:txBody>
          <a:bodyPr wrap="square" rtlCol="0">
            <a:spAutoFit/>
          </a:bodyPr>
          <a:lstStyle/>
          <a:p>
            <a:pPr algn="ctr"/>
            <a:r>
              <a:rPr lang="en-GB" sz="11500" b="1" dirty="0">
                <a:solidFill>
                  <a:srgbClr val="002060"/>
                </a:solidFill>
                <a:latin typeface="Candara" panose="020E0502030303020204" pitchFamily="34" charset="0"/>
              </a:rPr>
              <a:t>Parent/Carer Questionnaire</a:t>
            </a:r>
          </a:p>
          <a:p>
            <a:pPr algn="ctr"/>
            <a:endParaRPr lang="en-GB" sz="4400" dirty="0">
              <a:solidFill>
                <a:srgbClr val="002060"/>
              </a:solidFill>
              <a:latin typeface="Candara" panose="020E0502030303020204" pitchFamily="34" charset="0"/>
            </a:endParaRPr>
          </a:p>
          <a:p>
            <a:pPr algn="ctr"/>
            <a:r>
              <a:rPr lang="en-GB" sz="4400" dirty="0" err="1">
                <a:solidFill>
                  <a:srgbClr val="002060"/>
                </a:solidFill>
                <a:latin typeface="Candara" panose="020E0502030303020204" pitchFamily="34" charset="0"/>
              </a:rPr>
              <a:t>Athersley</a:t>
            </a:r>
            <a:r>
              <a:rPr lang="en-GB" sz="4400" dirty="0">
                <a:solidFill>
                  <a:srgbClr val="002060"/>
                </a:solidFill>
                <a:latin typeface="Candara" panose="020E0502030303020204" pitchFamily="34" charset="0"/>
              </a:rPr>
              <a:t> South Primary School</a:t>
            </a:r>
          </a:p>
          <a:p>
            <a:pPr algn="ctr"/>
            <a:r>
              <a:rPr lang="en-GB" sz="4400" dirty="0">
                <a:solidFill>
                  <a:srgbClr val="002060"/>
                </a:solidFill>
                <a:latin typeface="Candara" panose="020E0502030303020204" pitchFamily="34" charset="0"/>
              </a:rPr>
              <a:t>March 2022</a:t>
            </a:r>
          </a:p>
        </p:txBody>
      </p:sp>
    </p:spTree>
    <p:extLst>
      <p:ext uri="{BB962C8B-B14F-4D97-AF65-F5344CB8AC3E}">
        <p14:creationId xmlns:p14="http://schemas.microsoft.com/office/powerpoint/2010/main" val="152217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9" y="285595"/>
            <a:ext cx="11414759" cy="1325563"/>
          </a:xfrm>
        </p:spPr>
        <p:txBody>
          <a:bodyPr>
            <a:normAutofit/>
          </a:bodyPr>
          <a:lstStyle/>
          <a:p>
            <a:r>
              <a:rPr lang="en-GB" sz="3600" b="1" dirty="0">
                <a:solidFill>
                  <a:srgbClr val="002060"/>
                </a:solidFill>
                <a:latin typeface="Candara" panose="020E0502030303020204" pitchFamily="34" charset="0"/>
              </a:rPr>
              <a:t>Question 8 :</a:t>
            </a:r>
            <a:r>
              <a:rPr lang="en-US" sz="3600" b="1" dirty="0">
                <a:solidFill>
                  <a:schemeClr val="accent5">
                    <a:lumMod val="50000"/>
                  </a:schemeClr>
                </a:solidFill>
                <a:latin typeface="Candara" panose="020E0502030303020204" pitchFamily="34" charset="0"/>
              </a:rPr>
              <a:t>This school lets me know how my child is doing</a:t>
            </a:r>
            <a:endParaRPr lang="en-GB" sz="3600" b="1" dirty="0">
              <a:solidFill>
                <a:schemeClr val="accent5">
                  <a:lumMod val="50000"/>
                </a:schemeClr>
              </a:solidFill>
              <a:latin typeface="Candara" panose="020E0502030303020204" pitchFamily="34" charset="0"/>
            </a:endParaRPr>
          </a:p>
        </p:txBody>
      </p:sp>
      <p:pic>
        <p:nvPicPr>
          <p:cNvPr id="3" name="Picture 2">
            <a:extLst>
              <a:ext uri="{FF2B5EF4-FFF2-40B4-BE49-F238E27FC236}">
                <a16:creationId xmlns:a16="http://schemas.microsoft.com/office/drawing/2014/main" id="{A1B12EDB-D4CD-4706-B4A2-49A1DDF4BDBF}"/>
              </a:ext>
            </a:extLst>
          </p:cNvPr>
          <p:cNvPicPr>
            <a:picLocks noChangeAspect="1"/>
          </p:cNvPicPr>
          <p:nvPr/>
        </p:nvPicPr>
        <p:blipFill rotWithShape="1">
          <a:blip r:embed="rId2"/>
          <a:srcRect l="22865" t="34175" r="30315" b="40323"/>
          <a:stretch/>
        </p:blipFill>
        <p:spPr>
          <a:xfrm>
            <a:off x="1464815" y="2288789"/>
            <a:ext cx="9011640" cy="2760955"/>
          </a:xfrm>
          <a:prstGeom prst="rect">
            <a:avLst/>
          </a:prstGeom>
        </p:spPr>
      </p:pic>
    </p:spTree>
    <p:extLst>
      <p:ext uri="{BB962C8B-B14F-4D97-AF65-F5344CB8AC3E}">
        <p14:creationId xmlns:p14="http://schemas.microsoft.com/office/powerpoint/2010/main" val="49408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8" y="285595"/>
            <a:ext cx="11207928" cy="1325563"/>
          </a:xfrm>
        </p:spPr>
        <p:txBody>
          <a:bodyPr>
            <a:normAutofit/>
          </a:bodyPr>
          <a:lstStyle/>
          <a:p>
            <a:r>
              <a:rPr lang="en-GB" sz="3600" b="1" dirty="0">
                <a:solidFill>
                  <a:srgbClr val="002060"/>
                </a:solidFill>
                <a:latin typeface="Candara" panose="020E0502030303020204" pitchFamily="34" charset="0"/>
              </a:rPr>
              <a:t>Question 9 : </a:t>
            </a:r>
            <a:r>
              <a:rPr lang="en-US" sz="3600" b="1" dirty="0">
                <a:solidFill>
                  <a:schemeClr val="accent5">
                    <a:lumMod val="50000"/>
                  </a:schemeClr>
                </a:solidFill>
                <a:latin typeface="Candara" panose="020E0502030303020204" pitchFamily="34" charset="0"/>
              </a:rPr>
              <a:t>Does your child have Special Education Needs and/or disabilities (SEND)</a:t>
            </a:r>
            <a:endParaRPr lang="en-GB" sz="3600" b="1" dirty="0">
              <a:solidFill>
                <a:schemeClr val="accent5">
                  <a:lumMod val="50000"/>
                </a:schemeClr>
              </a:solidFill>
              <a:latin typeface="Candara" panose="020E0502030303020204" pitchFamily="34" charset="0"/>
            </a:endParaRPr>
          </a:p>
        </p:txBody>
      </p:sp>
      <p:pic>
        <p:nvPicPr>
          <p:cNvPr id="4" name="Picture 3">
            <a:extLst>
              <a:ext uri="{FF2B5EF4-FFF2-40B4-BE49-F238E27FC236}">
                <a16:creationId xmlns:a16="http://schemas.microsoft.com/office/drawing/2014/main" id="{839CEDB4-1093-4501-9D6B-9A01576CE7D6}"/>
              </a:ext>
            </a:extLst>
          </p:cNvPr>
          <p:cNvPicPr>
            <a:picLocks noChangeAspect="1"/>
          </p:cNvPicPr>
          <p:nvPr/>
        </p:nvPicPr>
        <p:blipFill rotWithShape="1">
          <a:blip r:embed="rId2"/>
          <a:srcRect l="22718" t="62006" r="29441" b="11845"/>
          <a:stretch/>
        </p:blipFill>
        <p:spPr>
          <a:xfrm>
            <a:off x="1235197" y="2248840"/>
            <a:ext cx="9721605" cy="2988986"/>
          </a:xfrm>
          <a:prstGeom prst="rect">
            <a:avLst/>
          </a:prstGeom>
        </p:spPr>
      </p:pic>
    </p:spTree>
    <p:extLst>
      <p:ext uri="{BB962C8B-B14F-4D97-AF65-F5344CB8AC3E}">
        <p14:creationId xmlns:p14="http://schemas.microsoft.com/office/powerpoint/2010/main" val="139911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6" y="285595"/>
            <a:ext cx="10515600" cy="1325563"/>
          </a:xfrm>
        </p:spPr>
        <p:txBody>
          <a:bodyPr>
            <a:normAutofit/>
          </a:bodyPr>
          <a:lstStyle/>
          <a:p>
            <a:r>
              <a:rPr lang="en-GB" sz="3600" b="1" dirty="0">
                <a:solidFill>
                  <a:srgbClr val="002060"/>
                </a:solidFill>
                <a:latin typeface="Candara" panose="020E0502030303020204" pitchFamily="34" charset="0"/>
              </a:rPr>
              <a:t>Question 10 : </a:t>
            </a:r>
            <a:r>
              <a:rPr lang="en-US" sz="3600" b="1" dirty="0">
                <a:solidFill>
                  <a:schemeClr val="accent5">
                    <a:lumMod val="50000"/>
                  </a:schemeClr>
                </a:solidFill>
                <a:latin typeface="Candara" panose="020E0502030303020204" pitchFamily="34" charset="0"/>
              </a:rPr>
              <a:t>My child has SEND and this school gives them the support that they need to succeed</a:t>
            </a:r>
            <a:endParaRPr lang="en-GB" sz="3600" b="1" dirty="0">
              <a:solidFill>
                <a:schemeClr val="accent5">
                  <a:lumMod val="50000"/>
                </a:schemeClr>
              </a:solidFill>
              <a:latin typeface="Candara" panose="020E0502030303020204" pitchFamily="34" charset="0"/>
            </a:endParaRPr>
          </a:p>
        </p:txBody>
      </p:sp>
      <p:pic>
        <p:nvPicPr>
          <p:cNvPr id="4" name="Picture 3">
            <a:extLst>
              <a:ext uri="{FF2B5EF4-FFF2-40B4-BE49-F238E27FC236}">
                <a16:creationId xmlns:a16="http://schemas.microsoft.com/office/drawing/2014/main" id="{36804E21-0A48-45B3-AAC3-E61400AC5669}"/>
              </a:ext>
            </a:extLst>
          </p:cNvPr>
          <p:cNvPicPr>
            <a:picLocks noChangeAspect="1"/>
          </p:cNvPicPr>
          <p:nvPr/>
        </p:nvPicPr>
        <p:blipFill rotWithShape="1">
          <a:blip r:embed="rId2"/>
          <a:srcRect l="23010" t="30938" r="23253" b="43301"/>
          <a:stretch/>
        </p:blipFill>
        <p:spPr>
          <a:xfrm>
            <a:off x="1233996" y="2530959"/>
            <a:ext cx="9586775" cy="2585053"/>
          </a:xfrm>
          <a:prstGeom prst="rect">
            <a:avLst/>
          </a:prstGeom>
        </p:spPr>
      </p:pic>
    </p:spTree>
    <p:extLst>
      <p:ext uri="{BB962C8B-B14F-4D97-AF65-F5344CB8AC3E}">
        <p14:creationId xmlns:p14="http://schemas.microsoft.com/office/powerpoint/2010/main" val="226051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76" y="359192"/>
            <a:ext cx="10515600" cy="1319421"/>
          </a:xfrm>
        </p:spPr>
        <p:txBody>
          <a:bodyPr>
            <a:noAutofit/>
          </a:bodyPr>
          <a:lstStyle/>
          <a:p>
            <a:r>
              <a:rPr lang="en-GB" sz="3200" b="1" dirty="0">
                <a:solidFill>
                  <a:schemeClr val="accent5">
                    <a:lumMod val="50000"/>
                  </a:schemeClr>
                </a:solidFill>
                <a:latin typeface="Candara" panose="020E0502030303020204" pitchFamily="34" charset="0"/>
              </a:rPr>
              <a:t>Question 11: </a:t>
            </a:r>
            <a:r>
              <a:rPr lang="en-US" sz="3200" b="1" dirty="0">
                <a:solidFill>
                  <a:schemeClr val="accent5">
                    <a:lumMod val="50000"/>
                  </a:schemeClr>
                </a:solidFill>
                <a:latin typeface="Candara" panose="020E0502030303020204" pitchFamily="34" charset="0"/>
              </a:rPr>
              <a:t>This school provides my child with good opportunities to learn from visitors and by going on trips</a:t>
            </a:r>
            <a:br>
              <a:rPr lang="en-US" sz="2800" b="1" dirty="0">
                <a:solidFill>
                  <a:schemeClr val="accent5">
                    <a:lumMod val="50000"/>
                  </a:schemeClr>
                </a:solidFill>
                <a:latin typeface="Candara" panose="020E0502030303020204" pitchFamily="34" charset="0"/>
              </a:rPr>
            </a:br>
            <a:r>
              <a:rPr lang="en-US" sz="2000" b="1" dirty="0">
                <a:solidFill>
                  <a:schemeClr val="accent5">
                    <a:lumMod val="50000"/>
                  </a:schemeClr>
                </a:solidFill>
                <a:latin typeface="Candara" panose="020E0502030303020204" pitchFamily="34" charset="0"/>
              </a:rPr>
              <a:t>*NB please take into account pre-Covid when responding to this question</a:t>
            </a:r>
            <a:endParaRPr lang="en-GB" sz="2000" b="1" dirty="0">
              <a:solidFill>
                <a:schemeClr val="accent5">
                  <a:lumMod val="50000"/>
                </a:schemeClr>
              </a:solidFill>
              <a:latin typeface="Candara" panose="020E0502030303020204" pitchFamily="34" charset="0"/>
            </a:endParaRPr>
          </a:p>
        </p:txBody>
      </p:sp>
      <p:pic>
        <p:nvPicPr>
          <p:cNvPr id="4" name="Picture 3">
            <a:extLst>
              <a:ext uri="{FF2B5EF4-FFF2-40B4-BE49-F238E27FC236}">
                <a16:creationId xmlns:a16="http://schemas.microsoft.com/office/drawing/2014/main" id="{0B79F5C7-07D1-4FD7-AEAB-780DED307232}"/>
              </a:ext>
            </a:extLst>
          </p:cNvPr>
          <p:cNvPicPr>
            <a:picLocks noChangeAspect="1"/>
          </p:cNvPicPr>
          <p:nvPr/>
        </p:nvPicPr>
        <p:blipFill rotWithShape="1">
          <a:blip r:embed="rId2"/>
          <a:srcRect l="23374" t="35081" r="23616" b="33074"/>
          <a:stretch/>
        </p:blipFill>
        <p:spPr>
          <a:xfrm>
            <a:off x="1162975" y="2318158"/>
            <a:ext cx="9507298" cy="3212631"/>
          </a:xfrm>
          <a:prstGeom prst="rect">
            <a:avLst/>
          </a:prstGeom>
        </p:spPr>
      </p:pic>
    </p:spTree>
    <p:extLst>
      <p:ext uri="{BB962C8B-B14F-4D97-AF65-F5344CB8AC3E}">
        <p14:creationId xmlns:p14="http://schemas.microsoft.com/office/powerpoint/2010/main" val="333101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6" y="194155"/>
            <a:ext cx="10515600" cy="1325563"/>
          </a:xfrm>
        </p:spPr>
        <p:txBody>
          <a:bodyPr>
            <a:normAutofit fontScale="90000"/>
          </a:bodyPr>
          <a:lstStyle/>
          <a:p>
            <a:r>
              <a:rPr lang="en-GB" sz="3200" b="1" dirty="0">
                <a:solidFill>
                  <a:schemeClr val="accent5">
                    <a:lumMod val="50000"/>
                  </a:schemeClr>
                </a:solidFill>
                <a:latin typeface="Candara" panose="020E0502030303020204" pitchFamily="34" charset="0"/>
              </a:rPr>
              <a:t>Question 12: </a:t>
            </a:r>
            <a:r>
              <a:rPr lang="en-US" sz="3200" b="1" dirty="0">
                <a:solidFill>
                  <a:schemeClr val="accent5">
                    <a:lumMod val="50000"/>
                  </a:schemeClr>
                </a:solidFill>
                <a:latin typeface="Candara" panose="020E0502030303020204" pitchFamily="34" charset="0"/>
              </a:rPr>
              <a:t>My child’s needs are met and supported well at this school (broad and balanced curriculum, learning needs met)</a:t>
            </a:r>
            <a:endParaRPr lang="en-GB" sz="3200" b="1" dirty="0">
              <a:solidFill>
                <a:schemeClr val="accent5">
                  <a:lumMod val="50000"/>
                </a:schemeClr>
              </a:solidFill>
              <a:latin typeface="Candara" panose="020E0502030303020204" pitchFamily="34" charset="0"/>
            </a:endParaRPr>
          </a:p>
        </p:txBody>
      </p:sp>
      <p:pic>
        <p:nvPicPr>
          <p:cNvPr id="4" name="Picture 3">
            <a:extLst>
              <a:ext uri="{FF2B5EF4-FFF2-40B4-BE49-F238E27FC236}">
                <a16:creationId xmlns:a16="http://schemas.microsoft.com/office/drawing/2014/main" id="{8600B887-4F26-41F8-8038-337D8CF68EE4}"/>
              </a:ext>
            </a:extLst>
          </p:cNvPr>
          <p:cNvPicPr>
            <a:picLocks noChangeAspect="1"/>
          </p:cNvPicPr>
          <p:nvPr/>
        </p:nvPicPr>
        <p:blipFill rotWithShape="1">
          <a:blip r:embed="rId2"/>
          <a:srcRect l="23155" t="45437" r="25000" b="25825"/>
          <a:stretch/>
        </p:blipFill>
        <p:spPr>
          <a:xfrm>
            <a:off x="849362" y="2157274"/>
            <a:ext cx="10347684" cy="3226385"/>
          </a:xfrm>
          <a:prstGeom prst="rect">
            <a:avLst/>
          </a:prstGeom>
        </p:spPr>
      </p:pic>
    </p:spTree>
    <p:extLst>
      <p:ext uri="{BB962C8B-B14F-4D97-AF65-F5344CB8AC3E}">
        <p14:creationId xmlns:p14="http://schemas.microsoft.com/office/powerpoint/2010/main" val="323325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23" y="194155"/>
            <a:ext cx="11146971" cy="1325563"/>
          </a:xfrm>
        </p:spPr>
        <p:txBody>
          <a:bodyPr>
            <a:normAutofit/>
          </a:bodyPr>
          <a:lstStyle/>
          <a:p>
            <a:r>
              <a:rPr lang="en-GB" sz="3600" b="1" dirty="0">
                <a:solidFill>
                  <a:srgbClr val="002060"/>
                </a:solidFill>
                <a:latin typeface="Candara" panose="020E0502030303020204" pitchFamily="34" charset="0"/>
              </a:rPr>
              <a:t>Question 13: </a:t>
            </a:r>
            <a:r>
              <a:rPr lang="en-US" sz="3600" b="1" dirty="0">
                <a:solidFill>
                  <a:schemeClr val="accent5">
                    <a:lumMod val="50000"/>
                  </a:schemeClr>
                </a:solidFill>
                <a:latin typeface="Candara" panose="020E0502030303020204" pitchFamily="34" charset="0"/>
              </a:rPr>
              <a:t>Staff deal with issues concerning my child quickly and effectively</a:t>
            </a:r>
            <a:endParaRPr lang="en-GB" sz="3600" b="1" dirty="0">
              <a:solidFill>
                <a:schemeClr val="accent5">
                  <a:lumMod val="50000"/>
                </a:schemeClr>
              </a:solidFill>
              <a:latin typeface="Candara" panose="020E0502030303020204" pitchFamily="34" charset="0"/>
            </a:endParaRPr>
          </a:p>
        </p:txBody>
      </p:sp>
      <p:pic>
        <p:nvPicPr>
          <p:cNvPr id="5" name="Picture 4">
            <a:extLst>
              <a:ext uri="{FF2B5EF4-FFF2-40B4-BE49-F238E27FC236}">
                <a16:creationId xmlns:a16="http://schemas.microsoft.com/office/drawing/2014/main" id="{35CCD5B5-C493-492A-AB32-EBC79CDF0D52}"/>
              </a:ext>
            </a:extLst>
          </p:cNvPr>
          <p:cNvPicPr>
            <a:picLocks noChangeAspect="1"/>
          </p:cNvPicPr>
          <p:nvPr/>
        </p:nvPicPr>
        <p:blipFill rotWithShape="1">
          <a:blip r:embed="rId2"/>
          <a:srcRect l="22718" t="30033" r="29078" b="44725"/>
          <a:stretch/>
        </p:blipFill>
        <p:spPr>
          <a:xfrm>
            <a:off x="1509203" y="2066846"/>
            <a:ext cx="9559516" cy="2815872"/>
          </a:xfrm>
          <a:prstGeom prst="rect">
            <a:avLst/>
          </a:prstGeom>
        </p:spPr>
      </p:pic>
    </p:spTree>
    <p:extLst>
      <p:ext uri="{BB962C8B-B14F-4D97-AF65-F5344CB8AC3E}">
        <p14:creationId xmlns:p14="http://schemas.microsoft.com/office/powerpoint/2010/main" val="396117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35" y="159760"/>
            <a:ext cx="10515600" cy="1325563"/>
          </a:xfrm>
        </p:spPr>
        <p:txBody>
          <a:bodyPr>
            <a:normAutofit/>
          </a:bodyPr>
          <a:lstStyle/>
          <a:p>
            <a:r>
              <a:rPr lang="en-GB" sz="3600" b="1" dirty="0">
                <a:solidFill>
                  <a:srgbClr val="002060"/>
                </a:solidFill>
                <a:latin typeface="Candara" panose="020E0502030303020204" pitchFamily="34" charset="0"/>
              </a:rPr>
              <a:t>Question 14 : </a:t>
            </a:r>
            <a:r>
              <a:rPr lang="en-US" sz="3600" b="1" dirty="0">
                <a:solidFill>
                  <a:schemeClr val="accent5">
                    <a:lumMod val="50000"/>
                  </a:schemeClr>
                </a:solidFill>
                <a:latin typeface="Candara" panose="020E0502030303020204" pitchFamily="34" charset="0"/>
              </a:rPr>
              <a:t>This school places a high emphasis on attendance and punctuality</a:t>
            </a:r>
            <a:endParaRPr lang="en-GB" sz="3600" b="1" dirty="0">
              <a:solidFill>
                <a:schemeClr val="accent5">
                  <a:lumMod val="50000"/>
                </a:schemeClr>
              </a:solidFill>
              <a:latin typeface="Candara" panose="020E0502030303020204" pitchFamily="34" charset="0"/>
            </a:endParaRPr>
          </a:p>
        </p:txBody>
      </p:sp>
      <p:pic>
        <p:nvPicPr>
          <p:cNvPr id="3" name="Picture 2">
            <a:extLst>
              <a:ext uri="{FF2B5EF4-FFF2-40B4-BE49-F238E27FC236}">
                <a16:creationId xmlns:a16="http://schemas.microsoft.com/office/drawing/2014/main" id="{FA693522-97F6-4703-8929-C4EF75657B3F}"/>
              </a:ext>
            </a:extLst>
          </p:cNvPr>
          <p:cNvPicPr>
            <a:picLocks noChangeAspect="1"/>
          </p:cNvPicPr>
          <p:nvPr/>
        </p:nvPicPr>
        <p:blipFill rotWithShape="1">
          <a:blip r:embed="rId2"/>
          <a:srcRect l="22792" t="56958" r="27621" b="16504"/>
          <a:stretch/>
        </p:blipFill>
        <p:spPr>
          <a:xfrm>
            <a:off x="1215210" y="2141166"/>
            <a:ext cx="9761580" cy="2938509"/>
          </a:xfrm>
          <a:prstGeom prst="rect">
            <a:avLst/>
          </a:prstGeom>
        </p:spPr>
      </p:pic>
    </p:spTree>
    <p:extLst>
      <p:ext uri="{BB962C8B-B14F-4D97-AF65-F5344CB8AC3E}">
        <p14:creationId xmlns:p14="http://schemas.microsoft.com/office/powerpoint/2010/main" val="115544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35" y="159760"/>
            <a:ext cx="10515600" cy="1325563"/>
          </a:xfrm>
        </p:spPr>
        <p:txBody>
          <a:bodyPr>
            <a:normAutofit/>
          </a:bodyPr>
          <a:lstStyle/>
          <a:p>
            <a:r>
              <a:rPr lang="en-GB" sz="3600" b="1" dirty="0">
                <a:solidFill>
                  <a:srgbClr val="002060"/>
                </a:solidFill>
                <a:latin typeface="Candara" panose="020E0502030303020204" pitchFamily="34" charset="0"/>
              </a:rPr>
              <a:t>Question 15 : </a:t>
            </a:r>
            <a:r>
              <a:rPr lang="en-US" sz="3600" b="1" dirty="0">
                <a:solidFill>
                  <a:schemeClr val="accent5">
                    <a:lumMod val="50000"/>
                  </a:schemeClr>
                </a:solidFill>
                <a:latin typeface="Candara" panose="020E0502030303020204" pitchFamily="34" charset="0"/>
              </a:rPr>
              <a:t>This school provides regular feedback on how my child is doing</a:t>
            </a:r>
            <a:endParaRPr lang="en-GB" sz="3600" b="1" dirty="0">
              <a:solidFill>
                <a:schemeClr val="accent5">
                  <a:lumMod val="50000"/>
                </a:schemeClr>
              </a:solidFill>
              <a:latin typeface="Candara" panose="020E0502030303020204" pitchFamily="34" charset="0"/>
            </a:endParaRPr>
          </a:p>
        </p:txBody>
      </p:sp>
      <p:pic>
        <p:nvPicPr>
          <p:cNvPr id="4" name="Picture 3">
            <a:extLst>
              <a:ext uri="{FF2B5EF4-FFF2-40B4-BE49-F238E27FC236}">
                <a16:creationId xmlns:a16="http://schemas.microsoft.com/office/drawing/2014/main" id="{C25AA5C5-38E1-4EDB-BA7A-91248029906C}"/>
              </a:ext>
            </a:extLst>
          </p:cNvPr>
          <p:cNvPicPr>
            <a:picLocks noChangeAspect="1"/>
          </p:cNvPicPr>
          <p:nvPr/>
        </p:nvPicPr>
        <p:blipFill rotWithShape="1">
          <a:blip r:embed="rId2"/>
          <a:srcRect l="22500" t="38964" r="28349" b="35146"/>
          <a:stretch/>
        </p:blipFill>
        <p:spPr>
          <a:xfrm>
            <a:off x="1198083" y="2210538"/>
            <a:ext cx="10007352" cy="2965143"/>
          </a:xfrm>
          <a:prstGeom prst="rect">
            <a:avLst/>
          </a:prstGeom>
        </p:spPr>
      </p:pic>
    </p:spTree>
    <p:extLst>
      <p:ext uri="{BB962C8B-B14F-4D97-AF65-F5344CB8AC3E}">
        <p14:creationId xmlns:p14="http://schemas.microsoft.com/office/powerpoint/2010/main" val="92184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35" y="159760"/>
            <a:ext cx="10515600" cy="1325563"/>
          </a:xfrm>
        </p:spPr>
        <p:txBody>
          <a:bodyPr>
            <a:normAutofit/>
          </a:bodyPr>
          <a:lstStyle/>
          <a:p>
            <a:r>
              <a:rPr lang="en-GB" sz="3600" b="1" dirty="0">
                <a:solidFill>
                  <a:srgbClr val="002060"/>
                </a:solidFill>
                <a:latin typeface="Candara" panose="020E0502030303020204" pitchFamily="34" charset="0"/>
              </a:rPr>
              <a:t>Question 16 : </a:t>
            </a:r>
            <a:r>
              <a:rPr lang="en-US" sz="3600" b="1" dirty="0">
                <a:solidFill>
                  <a:schemeClr val="accent5">
                    <a:lumMod val="50000"/>
                  </a:schemeClr>
                </a:solidFill>
                <a:latin typeface="Candara" panose="020E0502030303020204" pitchFamily="34" charset="0"/>
              </a:rPr>
              <a:t>I would recommend this school to other parents</a:t>
            </a:r>
            <a:endParaRPr lang="en-GB" sz="3600" b="1" dirty="0">
              <a:solidFill>
                <a:schemeClr val="accent5">
                  <a:lumMod val="50000"/>
                </a:schemeClr>
              </a:solidFill>
              <a:latin typeface="Candara" panose="020E0502030303020204" pitchFamily="34" charset="0"/>
            </a:endParaRPr>
          </a:p>
        </p:txBody>
      </p:sp>
      <p:pic>
        <p:nvPicPr>
          <p:cNvPr id="3" name="Picture 2">
            <a:extLst>
              <a:ext uri="{FF2B5EF4-FFF2-40B4-BE49-F238E27FC236}">
                <a16:creationId xmlns:a16="http://schemas.microsoft.com/office/drawing/2014/main" id="{3905299D-D0A4-4527-A55F-5ACB22CABB1E}"/>
              </a:ext>
            </a:extLst>
          </p:cNvPr>
          <p:cNvPicPr>
            <a:picLocks noChangeAspect="1"/>
          </p:cNvPicPr>
          <p:nvPr/>
        </p:nvPicPr>
        <p:blipFill rotWithShape="1">
          <a:blip r:embed="rId2"/>
          <a:srcRect l="22573" t="66408" r="28641" b="8090"/>
          <a:stretch/>
        </p:blipFill>
        <p:spPr>
          <a:xfrm>
            <a:off x="706538" y="2139518"/>
            <a:ext cx="10778923" cy="3169327"/>
          </a:xfrm>
          <a:prstGeom prst="rect">
            <a:avLst/>
          </a:prstGeom>
        </p:spPr>
      </p:pic>
    </p:spTree>
    <p:extLst>
      <p:ext uri="{BB962C8B-B14F-4D97-AF65-F5344CB8AC3E}">
        <p14:creationId xmlns:p14="http://schemas.microsoft.com/office/powerpoint/2010/main" val="225325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1954-E701-4964-842E-123A3EA23B34}"/>
              </a:ext>
            </a:extLst>
          </p:cNvPr>
          <p:cNvSpPr>
            <a:spLocks noGrp="1"/>
          </p:cNvSpPr>
          <p:nvPr>
            <p:ph type="title"/>
          </p:nvPr>
        </p:nvSpPr>
        <p:spPr/>
        <p:txBody>
          <a:bodyPr>
            <a:normAutofit/>
          </a:bodyPr>
          <a:lstStyle/>
          <a:p>
            <a:r>
              <a:rPr lang="en-GB" sz="3600" b="1" dirty="0">
                <a:solidFill>
                  <a:srgbClr val="002060"/>
                </a:solidFill>
                <a:latin typeface="Candara" panose="020E0502030303020204" pitchFamily="34" charset="0"/>
              </a:rPr>
              <a:t>Question 17 : </a:t>
            </a:r>
            <a:r>
              <a:rPr lang="en-US" sz="3600" b="1" dirty="0">
                <a:solidFill>
                  <a:schemeClr val="accent5">
                    <a:lumMod val="50000"/>
                  </a:schemeClr>
                </a:solidFill>
                <a:latin typeface="Candara" panose="020E0502030303020204" pitchFamily="34" charset="0"/>
              </a:rPr>
              <a:t>What does this school do well?</a:t>
            </a:r>
            <a:endParaRPr lang="en-GB" sz="3600" b="1" dirty="0">
              <a:solidFill>
                <a:schemeClr val="accent5">
                  <a:lumMod val="50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4F4169D5-C84C-4AE6-ACFA-F9BA9980BE01}"/>
              </a:ext>
            </a:extLst>
          </p:cNvPr>
          <p:cNvGrpSpPr/>
          <p:nvPr/>
        </p:nvGrpSpPr>
        <p:grpSpPr>
          <a:xfrm>
            <a:off x="455351" y="1433290"/>
            <a:ext cx="11311633" cy="5168370"/>
            <a:chOff x="455351" y="1433290"/>
            <a:chExt cx="11311633" cy="5168370"/>
          </a:xfrm>
        </p:grpSpPr>
        <p:sp>
          <p:nvSpPr>
            <p:cNvPr id="4" name="Rectangle: Rounded Corners 3">
              <a:extLst>
                <a:ext uri="{FF2B5EF4-FFF2-40B4-BE49-F238E27FC236}">
                  <a16:creationId xmlns:a16="http://schemas.microsoft.com/office/drawing/2014/main" id="{CCF34269-0230-4C94-B3F5-78E005950738}"/>
                </a:ext>
              </a:extLst>
            </p:cNvPr>
            <p:cNvSpPr/>
            <p:nvPr/>
          </p:nvSpPr>
          <p:spPr>
            <a:xfrm>
              <a:off x="3564292" y="3274623"/>
              <a:ext cx="1447061" cy="594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Brilliant staff. </a:t>
              </a:r>
            </a:p>
          </p:txBody>
        </p:sp>
        <p:sp>
          <p:nvSpPr>
            <p:cNvPr id="5" name="Rectangle: Rounded Corners 4">
              <a:extLst>
                <a:ext uri="{FF2B5EF4-FFF2-40B4-BE49-F238E27FC236}">
                  <a16:creationId xmlns:a16="http://schemas.microsoft.com/office/drawing/2014/main" id="{25543CFD-C6BB-456B-8EB7-D48493C8E10A}"/>
                </a:ext>
              </a:extLst>
            </p:cNvPr>
            <p:cNvSpPr/>
            <p:nvPr/>
          </p:nvSpPr>
          <p:spPr>
            <a:xfrm>
              <a:off x="455351" y="1433290"/>
              <a:ext cx="1485715" cy="1061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Fantastic school.</a:t>
              </a:r>
            </a:p>
          </p:txBody>
        </p:sp>
        <p:sp>
          <p:nvSpPr>
            <p:cNvPr id="6" name="Rectangle: Rounded Corners 5">
              <a:extLst>
                <a:ext uri="{FF2B5EF4-FFF2-40B4-BE49-F238E27FC236}">
                  <a16:creationId xmlns:a16="http://schemas.microsoft.com/office/drawing/2014/main" id="{3842B70A-9966-4757-B428-972E083B8B81}"/>
                </a:ext>
              </a:extLst>
            </p:cNvPr>
            <p:cNvSpPr/>
            <p:nvPr/>
          </p:nvSpPr>
          <p:spPr>
            <a:xfrm>
              <a:off x="5908090" y="3682864"/>
              <a:ext cx="2592278"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Communication through email i.e. newsletters, school information.</a:t>
              </a:r>
              <a:endParaRPr lang="en-GB" dirty="0"/>
            </a:p>
          </p:txBody>
        </p:sp>
        <p:sp>
          <p:nvSpPr>
            <p:cNvPr id="7" name="Rectangle: Rounded Corners 6">
              <a:extLst>
                <a:ext uri="{FF2B5EF4-FFF2-40B4-BE49-F238E27FC236}">
                  <a16:creationId xmlns:a16="http://schemas.microsoft.com/office/drawing/2014/main" id="{356C5188-F7BF-4717-B747-5116EC14DDC9}"/>
                </a:ext>
              </a:extLst>
            </p:cNvPr>
            <p:cNvSpPr/>
            <p:nvPr/>
          </p:nvSpPr>
          <p:spPr>
            <a:xfrm>
              <a:off x="8506661" y="1546337"/>
              <a:ext cx="3229988" cy="128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children’s teachers this year have gone above and beyond to support my children. This I’m grateful for.</a:t>
              </a:r>
              <a:endParaRPr lang="en-GB" dirty="0"/>
            </a:p>
          </p:txBody>
        </p:sp>
        <p:sp>
          <p:nvSpPr>
            <p:cNvPr id="8" name="Rectangle: Rounded Corners 7">
              <a:extLst>
                <a:ext uri="{FF2B5EF4-FFF2-40B4-BE49-F238E27FC236}">
                  <a16:creationId xmlns:a16="http://schemas.microsoft.com/office/drawing/2014/main" id="{39BF3930-FCF8-41D3-BC44-947B4EA4C9F0}"/>
                </a:ext>
              </a:extLst>
            </p:cNvPr>
            <p:cNvSpPr/>
            <p:nvPr/>
          </p:nvSpPr>
          <p:spPr>
            <a:xfrm>
              <a:off x="5432765" y="2393242"/>
              <a:ext cx="2675137"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have any problems they sort it as best and fast as possible.</a:t>
              </a:r>
              <a:endParaRPr lang="en-GB" dirty="0"/>
            </a:p>
          </p:txBody>
        </p:sp>
        <p:sp>
          <p:nvSpPr>
            <p:cNvPr id="9" name="Rectangle: Rounded Corners 8">
              <a:extLst>
                <a:ext uri="{FF2B5EF4-FFF2-40B4-BE49-F238E27FC236}">
                  <a16:creationId xmlns:a16="http://schemas.microsoft.com/office/drawing/2014/main" id="{3C0FDA6D-373A-4A4D-93C3-B05F081969A2}"/>
                </a:ext>
              </a:extLst>
            </p:cNvPr>
            <p:cNvSpPr/>
            <p:nvPr/>
          </p:nvSpPr>
          <p:spPr>
            <a:xfrm>
              <a:off x="2558618" y="1460283"/>
              <a:ext cx="2475389" cy="1289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Ensuring my child is happy and learning I couldn't ask for anything more.</a:t>
              </a:r>
              <a:endParaRPr lang="en-GB"/>
            </a:p>
          </p:txBody>
        </p:sp>
        <p:sp>
          <p:nvSpPr>
            <p:cNvPr id="10" name="Rectangle: Rounded Corners 9">
              <a:extLst>
                <a:ext uri="{FF2B5EF4-FFF2-40B4-BE49-F238E27FC236}">
                  <a16:creationId xmlns:a16="http://schemas.microsoft.com/office/drawing/2014/main" id="{E1B6F76A-012F-4B52-AFC7-DC71F57F6015}"/>
                </a:ext>
              </a:extLst>
            </p:cNvPr>
            <p:cNvSpPr/>
            <p:nvPr/>
          </p:nvSpPr>
          <p:spPr>
            <a:xfrm>
              <a:off x="455351" y="5130214"/>
              <a:ext cx="5916227" cy="1471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Supporting children with their learning and progress is second to none. The teachers and staff are approachable and act upon concerns in a timely and professional manner. Very friendly school. Like being part of a big family.</a:t>
              </a:r>
              <a:endParaRPr lang="en-GB" dirty="0"/>
            </a:p>
          </p:txBody>
        </p:sp>
        <p:sp>
          <p:nvSpPr>
            <p:cNvPr id="11" name="Rectangle: Rounded Corners 10">
              <a:extLst>
                <a:ext uri="{FF2B5EF4-FFF2-40B4-BE49-F238E27FC236}">
                  <a16:creationId xmlns:a16="http://schemas.microsoft.com/office/drawing/2014/main" id="{45C679B6-308F-4896-8D24-9D0AE46A6BCF}"/>
                </a:ext>
              </a:extLst>
            </p:cNvPr>
            <p:cNvSpPr/>
            <p:nvPr/>
          </p:nvSpPr>
          <p:spPr>
            <a:xfrm>
              <a:off x="9174707" y="3114494"/>
              <a:ext cx="2592277"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Safe Environment and quick response to any queries I may have.</a:t>
              </a:r>
              <a:endParaRPr lang="en-GB"/>
            </a:p>
          </p:txBody>
        </p:sp>
        <p:sp>
          <p:nvSpPr>
            <p:cNvPr id="12" name="Rectangle: Rounded Corners 11">
              <a:extLst>
                <a:ext uri="{FF2B5EF4-FFF2-40B4-BE49-F238E27FC236}">
                  <a16:creationId xmlns:a16="http://schemas.microsoft.com/office/drawing/2014/main" id="{644234B4-4D35-4D47-9763-95CEF7A87735}"/>
                </a:ext>
              </a:extLst>
            </p:cNvPr>
            <p:cNvSpPr/>
            <p:nvPr/>
          </p:nvSpPr>
          <p:spPr>
            <a:xfrm>
              <a:off x="9041537" y="4435374"/>
              <a:ext cx="2695112" cy="453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Look out for pupils’ safety. </a:t>
              </a:r>
              <a:endParaRPr lang="en-GB" dirty="0"/>
            </a:p>
          </p:txBody>
        </p:sp>
        <p:sp>
          <p:nvSpPr>
            <p:cNvPr id="13" name="Rectangle: Rounded Corners 12">
              <a:extLst>
                <a:ext uri="{FF2B5EF4-FFF2-40B4-BE49-F238E27FC236}">
                  <a16:creationId xmlns:a16="http://schemas.microsoft.com/office/drawing/2014/main" id="{34984D25-E587-46E8-A8B4-5F1F5C8FE340}"/>
                </a:ext>
              </a:extLst>
            </p:cNvPr>
            <p:cNvSpPr/>
            <p:nvPr/>
          </p:nvSpPr>
          <p:spPr>
            <a:xfrm>
              <a:off x="455351" y="3016725"/>
              <a:ext cx="2777231" cy="1637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school has helped me get referrals to specialist when needed. They have help so much with my child's learning. </a:t>
              </a:r>
              <a:endParaRPr lang="en-GB" dirty="0"/>
            </a:p>
          </p:txBody>
        </p:sp>
        <p:sp>
          <p:nvSpPr>
            <p:cNvPr id="14" name="Rectangle: Rounded Corners 13">
              <a:extLst>
                <a:ext uri="{FF2B5EF4-FFF2-40B4-BE49-F238E27FC236}">
                  <a16:creationId xmlns:a16="http://schemas.microsoft.com/office/drawing/2014/main" id="{076E51E8-743A-4D6B-B55F-6A368DFA3502}"/>
                </a:ext>
              </a:extLst>
            </p:cNvPr>
            <p:cNvSpPr/>
            <p:nvPr/>
          </p:nvSpPr>
          <p:spPr>
            <a:xfrm>
              <a:off x="3446847" y="4267771"/>
              <a:ext cx="1934596" cy="594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Positive praise. </a:t>
              </a:r>
            </a:p>
          </p:txBody>
        </p:sp>
        <p:sp>
          <p:nvSpPr>
            <p:cNvPr id="15" name="Rectangle: Rounded Corners 14">
              <a:extLst>
                <a:ext uri="{FF2B5EF4-FFF2-40B4-BE49-F238E27FC236}">
                  <a16:creationId xmlns:a16="http://schemas.microsoft.com/office/drawing/2014/main" id="{5C895281-D773-4E35-83C3-471405562CE8}"/>
                </a:ext>
              </a:extLst>
            </p:cNvPr>
            <p:cNvSpPr/>
            <p:nvPr/>
          </p:nvSpPr>
          <p:spPr>
            <a:xfrm>
              <a:off x="9317482" y="5311663"/>
              <a:ext cx="2419167" cy="1289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school comes across as being 'together' like one big family. </a:t>
              </a:r>
              <a:endParaRPr lang="en-GB" dirty="0"/>
            </a:p>
          </p:txBody>
        </p:sp>
        <p:sp>
          <p:nvSpPr>
            <p:cNvPr id="16" name="Rectangle: Rounded Corners 15">
              <a:extLst>
                <a:ext uri="{FF2B5EF4-FFF2-40B4-BE49-F238E27FC236}">
                  <a16:creationId xmlns:a16="http://schemas.microsoft.com/office/drawing/2014/main" id="{FE7EF2C8-1C41-48B7-BB97-FF46C3192760}"/>
                </a:ext>
              </a:extLst>
            </p:cNvPr>
            <p:cNvSpPr/>
            <p:nvPr/>
          </p:nvSpPr>
          <p:spPr>
            <a:xfrm>
              <a:off x="7089371" y="5957169"/>
              <a:ext cx="1893167" cy="569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Encourage children.</a:t>
              </a:r>
            </a:p>
          </p:txBody>
        </p:sp>
        <p:sp>
          <p:nvSpPr>
            <p:cNvPr id="17" name="Rectangle: Rounded Corners 16">
              <a:extLst>
                <a:ext uri="{FF2B5EF4-FFF2-40B4-BE49-F238E27FC236}">
                  <a16:creationId xmlns:a16="http://schemas.microsoft.com/office/drawing/2014/main" id="{1D7AA4DD-3318-46BE-B2C1-FE4C9649D6A4}"/>
                </a:ext>
              </a:extLst>
            </p:cNvPr>
            <p:cNvSpPr/>
            <p:nvPr/>
          </p:nvSpPr>
          <p:spPr>
            <a:xfrm>
              <a:off x="5869804" y="1546337"/>
              <a:ext cx="1791625" cy="555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Everything. </a:t>
              </a:r>
            </a:p>
          </p:txBody>
        </p:sp>
        <p:sp>
          <p:nvSpPr>
            <p:cNvPr id="19" name="Rectangle: Rounded Corners 18">
              <a:extLst>
                <a:ext uri="{FF2B5EF4-FFF2-40B4-BE49-F238E27FC236}">
                  <a16:creationId xmlns:a16="http://schemas.microsoft.com/office/drawing/2014/main" id="{81C204FE-49CE-4EEF-9FF3-E49040804911}"/>
                </a:ext>
              </a:extLst>
            </p:cNvPr>
            <p:cNvSpPr/>
            <p:nvPr/>
          </p:nvSpPr>
          <p:spPr>
            <a:xfrm>
              <a:off x="7089370" y="5043449"/>
              <a:ext cx="1893167" cy="569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Be informative.</a:t>
              </a:r>
              <a:endParaRPr lang="en-GB" dirty="0"/>
            </a:p>
          </p:txBody>
        </p:sp>
      </p:grpSp>
    </p:spTree>
    <p:extLst>
      <p:ext uri="{BB962C8B-B14F-4D97-AF65-F5344CB8AC3E}">
        <p14:creationId xmlns:p14="http://schemas.microsoft.com/office/powerpoint/2010/main" val="97924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5578" y="646740"/>
            <a:ext cx="11080376" cy="4524315"/>
          </a:xfrm>
          <a:prstGeom prst="rect">
            <a:avLst/>
          </a:prstGeom>
          <a:noFill/>
        </p:spPr>
        <p:txBody>
          <a:bodyPr wrap="square" rtlCol="0">
            <a:spAutoFit/>
          </a:bodyPr>
          <a:lstStyle/>
          <a:p>
            <a:r>
              <a:rPr lang="en-GB" sz="2400" b="1" dirty="0">
                <a:solidFill>
                  <a:srgbClr val="002060"/>
                </a:solidFill>
                <a:latin typeface="Candara" panose="020E0502030303020204" pitchFamily="34" charset="0"/>
              </a:rPr>
              <a:t>A questionnaire was sent out to all parents and carers of children who have children on roll at our school.</a:t>
            </a:r>
          </a:p>
          <a:p>
            <a:endParaRPr lang="en-GB" sz="2400" b="1" dirty="0">
              <a:solidFill>
                <a:srgbClr val="002060"/>
              </a:solidFill>
              <a:latin typeface="Candara" panose="020E0502030303020204" pitchFamily="34" charset="0"/>
            </a:endParaRPr>
          </a:p>
          <a:p>
            <a:r>
              <a:rPr lang="en-GB" sz="2400" b="1" dirty="0">
                <a:solidFill>
                  <a:srgbClr val="002060"/>
                </a:solidFill>
                <a:latin typeface="Candara" panose="020E0502030303020204" pitchFamily="34" charset="0"/>
              </a:rPr>
              <a:t>At the time of this evaluation we had received 72 responses. The number of children represented is much higher as we have had a number of replies from families with more than one child. According to the final question, 91 children are represented but a definitive figure is not available as we cannot be certain that all Parents and Carers indicated all the year groups in which their children attend. </a:t>
            </a:r>
          </a:p>
          <a:p>
            <a:endParaRPr lang="en-GB" sz="2400" b="1" dirty="0">
              <a:solidFill>
                <a:srgbClr val="002060"/>
              </a:solidFill>
              <a:latin typeface="Candara" panose="020E0502030303020204" pitchFamily="34" charset="0"/>
            </a:endParaRPr>
          </a:p>
          <a:p>
            <a:r>
              <a:rPr lang="en-GB" sz="2400" b="1" dirty="0">
                <a:solidFill>
                  <a:srgbClr val="002060"/>
                </a:solidFill>
                <a:latin typeface="Candara" panose="020E0502030303020204" pitchFamily="34" charset="0"/>
              </a:rPr>
              <a:t>The information on the following slides shows the analysis of the information that we received, a celebration of the strengths Parents and Carers identified and areas that they felt could be improved further within school. </a:t>
            </a:r>
          </a:p>
        </p:txBody>
      </p:sp>
    </p:spTree>
    <p:extLst>
      <p:ext uri="{BB962C8B-B14F-4D97-AF65-F5344CB8AC3E}">
        <p14:creationId xmlns:p14="http://schemas.microsoft.com/office/powerpoint/2010/main" val="243947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1954-E701-4964-842E-123A3EA23B34}"/>
              </a:ext>
            </a:extLst>
          </p:cNvPr>
          <p:cNvSpPr>
            <a:spLocks noGrp="1"/>
          </p:cNvSpPr>
          <p:nvPr>
            <p:ph type="title"/>
          </p:nvPr>
        </p:nvSpPr>
        <p:spPr/>
        <p:txBody>
          <a:bodyPr>
            <a:normAutofit/>
          </a:bodyPr>
          <a:lstStyle/>
          <a:p>
            <a:r>
              <a:rPr lang="en-GB" sz="3600" b="1" dirty="0">
                <a:solidFill>
                  <a:srgbClr val="002060"/>
                </a:solidFill>
                <a:latin typeface="Candara" panose="020E0502030303020204" pitchFamily="34" charset="0"/>
              </a:rPr>
              <a:t>Question 17 : </a:t>
            </a:r>
            <a:r>
              <a:rPr lang="en-US" sz="3600" b="1" dirty="0">
                <a:solidFill>
                  <a:schemeClr val="accent5">
                    <a:lumMod val="50000"/>
                  </a:schemeClr>
                </a:solidFill>
                <a:latin typeface="Candara" panose="020E0502030303020204" pitchFamily="34" charset="0"/>
              </a:rPr>
              <a:t>What does this school do well?</a:t>
            </a:r>
            <a:endParaRPr lang="en-GB" sz="3600" b="1" dirty="0">
              <a:solidFill>
                <a:schemeClr val="accent5">
                  <a:lumMod val="50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070C3B86-165E-487B-8B77-B7693A64E76C}"/>
              </a:ext>
            </a:extLst>
          </p:cNvPr>
          <p:cNvGrpSpPr/>
          <p:nvPr/>
        </p:nvGrpSpPr>
        <p:grpSpPr>
          <a:xfrm>
            <a:off x="290002" y="1517379"/>
            <a:ext cx="11465514" cy="5180596"/>
            <a:chOff x="290002" y="1517379"/>
            <a:chExt cx="11465514" cy="5180596"/>
          </a:xfrm>
        </p:grpSpPr>
        <p:sp>
          <p:nvSpPr>
            <p:cNvPr id="4" name="Rectangle: Rounded Corners 3">
              <a:extLst>
                <a:ext uri="{FF2B5EF4-FFF2-40B4-BE49-F238E27FC236}">
                  <a16:creationId xmlns:a16="http://schemas.microsoft.com/office/drawing/2014/main" id="{CCF34269-0230-4C94-B3F5-78E005950738}"/>
                </a:ext>
              </a:extLst>
            </p:cNvPr>
            <p:cNvSpPr/>
            <p:nvPr/>
          </p:nvSpPr>
          <p:spPr>
            <a:xfrm>
              <a:off x="290002" y="1517379"/>
              <a:ext cx="2095130" cy="952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 my child when it is needed.</a:t>
              </a:r>
              <a:endParaRPr lang="en-GB" dirty="0"/>
            </a:p>
          </p:txBody>
        </p:sp>
        <p:sp>
          <p:nvSpPr>
            <p:cNvPr id="5" name="Rectangle: Rounded Corners 4">
              <a:extLst>
                <a:ext uri="{FF2B5EF4-FFF2-40B4-BE49-F238E27FC236}">
                  <a16:creationId xmlns:a16="http://schemas.microsoft.com/office/drawing/2014/main" id="{25543CFD-C6BB-456B-8EB7-D48493C8E10A}"/>
                </a:ext>
              </a:extLst>
            </p:cNvPr>
            <p:cNvSpPr/>
            <p:nvPr/>
          </p:nvSpPr>
          <p:spPr>
            <a:xfrm>
              <a:off x="2777229" y="1517379"/>
              <a:ext cx="4613430"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a very open community and I love how when it’s parents evening or any other events in school it’s very relaxed and just normal. </a:t>
              </a:r>
              <a:endParaRPr lang="en-GB" dirty="0"/>
            </a:p>
          </p:txBody>
        </p:sp>
        <p:sp>
          <p:nvSpPr>
            <p:cNvPr id="6" name="Rectangle: Rounded Corners 5">
              <a:extLst>
                <a:ext uri="{FF2B5EF4-FFF2-40B4-BE49-F238E27FC236}">
                  <a16:creationId xmlns:a16="http://schemas.microsoft.com/office/drawing/2014/main" id="{3842B70A-9966-4757-B428-972E083B8B81}"/>
                </a:ext>
              </a:extLst>
            </p:cNvPr>
            <p:cNvSpPr/>
            <p:nvPr/>
          </p:nvSpPr>
          <p:spPr>
            <a:xfrm>
              <a:off x="3178205" y="2883949"/>
              <a:ext cx="2610034" cy="745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think it offers a wide range of opportunities.</a:t>
              </a:r>
              <a:endParaRPr lang="en-GB"/>
            </a:p>
          </p:txBody>
        </p:sp>
        <p:sp>
          <p:nvSpPr>
            <p:cNvPr id="7" name="Rectangle: Rounded Corners 6">
              <a:extLst>
                <a:ext uri="{FF2B5EF4-FFF2-40B4-BE49-F238E27FC236}">
                  <a16:creationId xmlns:a16="http://schemas.microsoft.com/office/drawing/2014/main" id="{356C5188-F7BF-4717-B747-5116EC14DDC9}"/>
                </a:ext>
              </a:extLst>
            </p:cNvPr>
            <p:cNvSpPr/>
            <p:nvPr/>
          </p:nvSpPr>
          <p:spPr>
            <a:xfrm>
              <a:off x="321074" y="4221880"/>
              <a:ext cx="1331651" cy="745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Nearly everything.</a:t>
              </a:r>
            </a:p>
          </p:txBody>
        </p:sp>
        <p:sp>
          <p:nvSpPr>
            <p:cNvPr id="8" name="Rectangle: Rounded Corners 7">
              <a:extLst>
                <a:ext uri="{FF2B5EF4-FFF2-40B4-BE49-F238E27FC236}">
                  <a16:creationId xmlns:a16="http://schemas.microsoft.com/office/drawing/2014/main" id="{39BF3930-FCF8-41D3-BC44-947B4EA4C9F0}"/>
                </a:ext>
              </a:extLst>
            </p:cNvPr>
            <p:cNvSpPr/>
            <p:nvPr/>
          </p:nvSpPr>
          <p:spPr>
            <a:xfrm>
              <a:off x="7709331" y="1547678"/>
              <a:ext cx="2432482"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Great teachers, always so helpful and are always giving praise where due.</a:t>
              </a:r>
              <a:endParaRPr lang="en-GB"/>
            </a:p>
          </p:txBody>
        </p:sp>
        <p:sp>
          <p:nvSpPr>
            <p:cNvPr id="9" name="Rectangle: Rounded Corners 8">
              <a:extLst>
                <a:ext uri="{FF2B5EF4-FFF2-40B4-BE49-F238E27FC236}">
                  <a16:creationId xmlns:a16="http://schemas.microsoft.com/office/drawing/2014/main" id="{3C0FDA6D-373A-4A4D-93C3-B05F081969A2}"/>
                </a:ext>
              </a:extLst>
            </p:cNvPr>
            <p:cNvSpPr/>
            <p:nvPr/>
          </p:nvSpPr>
          <p:spPr>
            <a:xfrm>
              <a:off x="5178640" y="4412046"/>
              <a:ext cx="2432482"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Very safe place for my children to attend, my children are very happy at school. </a:t>
              </a:r>
              <a:endParaRPr lang="en-GB" dirty="0"/>
            </a:p>
          </p:txBody>
        </p:sp>
        <p:sp>
          <p:nvSpPr>
            <p:cNvPr id="10" name="Rectangle: Rounded Corners 9">
              <a:extLst>
                <a:ext uri="{FF2B5EF4-FFF2-40B4-BE49-F238E27FC236}">
                  <a16:creationId xmlns:a16="http://schemas.microsoft.com/office/drawing/2014/main" id="{E1B6F76A-012F-4B52-AFC7-DC71F57F6015}"/>
                </a:ext>
              </a:extLst>
            </p:cNvPr>
            <p:cNvSpPr/>
            <p:nvPr/>
          </p:nvSpPr>
          <p:spPr>
            <a:xfrm>
              <a:off x="10365051" y="1517379"/>
              <a:ext cx="1390465" cy="1057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Teaching manners to children.</a:t>
              </a:r>
            </a:p>
          </p:txBody>
        </p:sp>
        <p:sp>
          <p:nvSpPr>
            <p:cNvPr id="11" name="Rectangle: Rounded Corners 10">
              <a:extLst>
                <a:ext uri="{FF2B5EF4-FFF2-40B4-BE49-F238E27FC236}">
                  <a16:creationId xmlns:a16="http://schemas.microsoft.com/office/drawing/2014/main" id="{45C679B6-308F-4896-8D24-9D0AE46A6BCF}"/>
                </a:ext>
              </a:extLst>
            </p:cNvPr>
            <p:cNvSpPr/>
            <p:nvPr/>
          </p:nvSpPr>
          <p:spPr>
            <a:xfrm>
              <a:off x="2266767" y="4071658"/>
              <a:ext cx="2432482"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school is good at communicating with parents in any situation.</a:t>
              </a:r>
              <a:endParaRPr lang="en-GB" dirty="0"/>
            </a:p>
          </p:txBody>
        </p:sp>
        <p:sp>
          <p:nvSpPr>
            <p:cNvPr id="12" name="Rectangle: Rounded Corners 11">
              <a:extLst>
                <a:ext uri="{FF2B5EF4-FFF2-40B4-BE49-F238E27FC236}">
                  <a16:creationId xmlns:a16="http://schemas.microsoft.com/office/drawing/2014/main" id="{644234B4-4D35-4D47-9763-95CEF7A87735}"/>
                </a:ext>
              </a:extLst>
            </p:cNvPr>
            <p:cNvSpPr/>
            <p:nvPr/>
          </p:nvSpPr>
          <p:spPr>
            <a:xfrm>
              <a:off x="321074" y="5392960"/>
              <a:ext cx="2744680" cy="1305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Give regular feedback about my child’s learning and progress through parents’ evenings </a:t>
              </a:r>
              <a:endParaRPr lang="en-GB"/>
            </a:p>
          </p:txBody>
        </p:sp>
        <p:sp>
          <p:nvSpPr>
            <p:cNvPr id="13" name="Rectangle: Rounded Corners 12">
              <a:extLst>
                <a:ext uri="{FF2B5EF4-FFF2-40B4-BE49-F238E27FC236}">
                  <a16:creationId xmlns:a16="http://schemas.microsoft.com/office/drawing/2014/main" id="{34984D25-E587-46E8-A8B4-5F1F5C8FE340}"/>
                </a:ext>
              </a:extLst>
            </p:cNvPr>
            <p:cNvSpPr/>
            <p:nvPr/>
          </p:nvSpPr>
          <p:spPr>
            <a:xfrm>
              <a:off x="290002" y="2818152"/>
              <a:ext cx="2432482"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They let me know if my child has had an accident. </a:t>
              </a:r>
              <a:endParaRPr lang="en-GB"/>
            </a:p>
          </p:txBody>
        </p:sp>
        <p:sp>
          <p:nvSpPr>
            <p:cNvPr id="14" name="Rectangle: Rounded Corners 13">
              <a:extLst>
                <a:ext uri="{FF2B5EF4-FFF2-40B4-BE49-F238E27FC236}">
                  <a16:creationId xmlns:a16="http://schemas.microsoft.com/office/drawing/2014/main" id="{364D9D86-2C68-4660-BAAA-5DEBCE1E946C}"/>
                </a:ext>
              </a:extLst>
            </p:cNvPr>
            <p:cNvSpPr/>
            <p:nvPr/>
          </p:nvSpPr>
          <p:spPr>
            <a:xfrm>
              <a:off x="4006418" y="5921406"/>
              <a:ext cx="4776926" cy="674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Engaging children with learning and behaviour.</a:t>
              </a:r>
              <a:endParaRPr lang="en-GB"/>
            </a:p>
          </p:txBody>
        </p:sp>
        <p:sp>
          <p:nvSpPr>
            <p:cNvPr id="15" name="Rectangle: Rounded Corners 14">
              <a:extLst>
                <a:ext uri="{FF2B5EF4-FFF2-40B4-BE49-F238E27FC236}">
                  <a16:creationId xmlns:a16="http://schemas.microsoft.com/office/drawing/2014/main" id="{C4035A6E-7CD1-46C9-B67C-0AF3A7039DBC}"/>
                </a:ext>
              </a:extLst>
            </p:cNvPr>
            <p:cNvSpPr/>
            <p:nvPr/>
          </p:nvSpPr>
          <p:spPr>
            <a:xfrm>
              <a:off x="6536923" y="2875619"/>
              <a:ext cx="2645545" cy="93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EYFS are fantastic and incredibly caring. </a:t>
              </a:r>
              <a:endParaRPr lang="en-GB"/>
            </a:p>
          </p:txBody>
        </p:sp>
        <p:sp>
          <p:nvSpPr>
            <p:cNvPr id="17" name="Rectangle: Rounded Corners 16">
              <a:extLst>
                <a:ext uri="{FF2B5EF4-FFF2-40B4-BE49-F238E27FC236}">
                  <a16:creationId xmlns:a16="http://schemas.microsoft.com/office/drawing/2014/main" id="{05D588BC-ED8D-4F21-B05F-DA8D97DCECE5}"/>
                </a:ext>
              </a:extLst>
            </p:cNvPr>
            <p:cNvSpPr/>
            <p:nvPr/>
          </p:nvSpPr>
          <p:spPr>
            <a:xfrm>
              <a:off x="9891945" y="2953409"/>
              <a:ext cx="1802165" cy="839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Strong communication. </a:t>
              </a:r>
              <a:endParaRPr lang="en-GB" dirty="0"/>
            </a:p>
          </p:txBody>
        </p:sp>
        <p:sp>
          <p:nvSpPr>
            <p:cNvPr id="18" name="Rectangle: Rounded Corners 17">
              <a:extLst>
                <a:ext uri="{FF2B5EF4-FFF2-40B4-BE49-F238E27FC236}">
                  <a16:creationId xmlns:a16="http://schemas.microsoft.com/office/drawing/2014/main" id="{E7780D4A-FB7B-4D61-B129-C207525081C8}"/>
                </a:ext>
              </a:extLst>
            </p:cNvPr>
            <p:cNvSpPr/>
            <p:nvPr/>
          </p:nvSpPr>
          <p:spPr>
            <a:xfrm>
              <a:off x="8225164" y="4323345"/>
              <a:ext cx="3530352" cy="82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Communication, staff always friendly and approachable.</a:t>
              </a:r>
              <a:endParaRPr lang="en-GB" dirty="0"/>
            </a:p>
          </p:txBody>
        </p:sp>
        <p:sp>
          <p:nvSpPr>
            <p:cNvPr id="19" name="Rectangle: Rounded Corners 18">
              <a:extLst>
                <a:ext uri="{FF2B5EF4-FFF2-40B4-BE49-F238E27FC236}">
                  <a16:creationId xmlns:a16="http://schemas.microsoft.com/office/drawing/2014/main" id="{D8A95E63-3291-4F2E-AA2E-AD5419595172}"/>
                </a:ext>
              </a:extLst>
            </p:cNvPr>
            <p:cNvSpPr/>
            <p:nvPr/>
          </p:nvSpPr>
          <p:spPr>
            <a:xfrm>
              <a:off x="9163975" y="5551237"/>
              <a:ext cx="2530135" cy="110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Listens to us parents and the children. </a:t>
              </a:r>
              <a:endParaRPr lang="en-GB" dirty="0"/>
            </a:p>
          </p:txBody>
        </p:sp>
      </p:grpSp>
    </p:spTree>
    <p:extLst>
      <p:ext uri="{BB962C8B-B14F-4D97-AF65-F5344CB8AC3E}">
        <p14:creationId xmlns:p14="http://schemas.microsoft.com/office/powerpoint/2010/main" val="336178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0DC-EFC5-46F5-AC48-824491812CA2}"/>
              </a:ext>
            </a:extLst>
          </p:cNvPr>
          <p:cNvSpPr>
            <a:spLocks noGrp="1"/>
          </p:cNvSpPr>
          <p:nvPr>
            <p:ph type="title"/>
          </p:nvPr>
        </p:nvSpPr>
        <p:spPr/>
        <p:txBody>
          <a:bodyPr>
            <a:normAutofit/>
          </a:bodyPr>
          <a:lstStyle/>
          <a:p>
            <a:r>
              <a:rPr lang="en-GB" sz="3600" b="1" dirty="0">
                <a:solidFill>
                  <a:schemeClr val="accent5">
                    <a:lumMod val="50000"/>
                  </a:schemeClr>
                </a:solidFill>
                <a:latin typeface="Candara" panose="020E0502030303020204" pitchFamily="34" charset="0"/>
              </a:rPr>
              <a:t>Question 18 : </a:t>
            </a:r>
            <a:r>
              <a:rPr lang="en-US" sz="3600" b="1" dirty="0">
                <a:solidFill>
                  <a:schemeClr val="accent5">
                    <a:lumMod val="50000"/>
                  </a:schemeClr>
                </a:solidFill>
                <a:latin typeface="Candara" panose="020E0502030303020204" pitchFamily="34" charset="0"/>
              </a:rPr>
              <a:t>What else could this school do to improve further?</a:t>
            </a:r>
            <a:endParaRPr lang="en-GB" sz="3600" b="1" dirty="0">
              <a:solidFill>
                <a:schemeClr val="accent5">
                  <a:lumMod val="50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78D7374C-22C9-403A-A940-D402CCBBE0B7}"/>
              </a:ext>
            </a:extLst>
          </p:cNvPr>
          <p:cNvGrpSpPr/>
          <p:nvPr/>
        </p:nvGrpSpPr>
        <p:grpSpPr>
          <a:xfrm>
            <a:off x="463120" y="1611383"/>
            <a:ext cx="11131670" cy="4989663"/>
            <a:chOff x="463120" y="1611383"/>
            <a:chExt cx="11131670" cy="4989663"/>
          </a:xfrm>
        </p:grpSpPr>
        <p:sp>
          <p:nvSpPr>
            <p:cNvPr id="5" name="Rectangle: Rounded Corners 4">
              <a:extLst>
                <a:ext uri="{FF2B5EF4-FFF2-40B4-BE49-F238E27FC236}">
                  <a16:creationId xmlns:a16="http://schemas.microsoft.com/office/drawing/2014/main" id="{DF774346-0FB8-4C61-876B-50EE3233E4F5}"/>
                </a:ext>
              </a:extLst>
            </p:cNvPr>
            <p:cNvSpPr/>
            <p:nvPr/>
          </p:nvSpPr>
          <p:spPr>
            <a:xfrm>
              <a:off x="533402" y="1666527"/>
              <a:ext cx="1921274" cy="804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Regular updates on learning </a:t>
              </a:r>
              <a:endParaRPr lang="en-GB" dirty="0"/>
            </a:p>
          </p:txBody>
        </p:sp>
        <p:sp>
          <p:nvSpPr>
            <p:cNvPr id="6" name="Rectangle: Rounded Corners 5">
              <a:extLst>
                <a:ext uri="{FF2B5EF4-FFF2-40B4-BE49-F238E27FC236}">
                  <a16:creationId xmlns:a16="http://schemas.microsoft.com/office/drawing/2014/main" id="{60D3FC14-F6EB-462D-A581-5E0F35DFE321}"/>
                </a:ext>
              </a:extLst>
            </p:cNvPr>
            <p:cNvSpPr/>
            <p:nvPr/>
          </p:nvSpPr>
          <p:spPr>
            <a:xfrm>
              <a:off x="463120" y="4570436"/>
              <a:ext cx="2540494" cy="1945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up a safe space where children can go at anytime and freely discuss any issues/problems they may be having in school or out of school</a:t>
              </a:r>
              <a:endParaRPr lang="en-GB" dirty="0"/>
            </a:p>
          </p:txBody>
        </p:sp>
        <p:sp>
          <p:nvSpPr>
            <p:cNvPr id="7" name="Rectangle: Rounded Corners 6">
              <a:extLst>
                <a:ext uri="{FF2B5EF4-FFF2-40B4-BE49-F238E27FC236}">
                  <a16:creationId xmlns:a16="http://schemas.microsoft.com/office/drawing/2014/main" id="{DA26C437-DB3A-4E7E-8625-FD30F48089F8}"/>
                </a:ext>
              </a:extLst>
            </p:cNvPr>
            <p:cNvSpPr/>
            <p:nvPr/>
          </p:nvSpPr>
          <p:spPr>
            <a:xfrm>
              <a:off x="6362050" y="1671325"/>
              <a:ext cx="2095130" cy="1136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There needs to be more opportunities for trips and visitors.</a:t>
              </a:r>
              <a:endParaRPr lang="en-GB" dirty="0"/>
            </a:p>
          </p:txBody>
        </p:sp>
        <p:sp>
          <p:nvSpPr>
            <p:cNvPr id="12" name="Rectangle: Rounded Corners 11">
              <a:extLst>
                <a:ext uri="{FF2B5EF4-FFF2-40B4-BE49-F238E27FC236}">
                  <a16:creationId xmlns:a16="http://schemas.microsoft.com/office/drawing/2014/main" id="{A9FBBE8E-A40D-4845-BDAC-3D745274DC58}"/>
                </a:ext>
              </a:extLst>
            </p:cNvPr>
            <p:cNvSpPr/>
            <p:nvPr/>
          </p:nvSpPr>
          <p:spPr>
            <a:xfrm>
              <a:off x="6050592" y="5543390"/>
              <a:ext cx="2718045" cy="105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 school dinner that children actually eat.</a:t>
              </a:r>
              <a:endParaRPr lang="en-GB" dirty="0"/>
            </a:p>
          </p:txBody>
        </p:sp>
        <p:sp>
          <p:nvSpPr>
            <p:cNvPr id="13" name="Rectangle: Rounded Corners 12">
              <a:extLst>
                <a:ext uri="{FF2B5EF4-FFF2-40B4-BE49-F238E27FC236}">
                  <a16:creationId xmlns:a16="http://schemas.microsoft.com/office/drawing/2014/main" id="{2869A5AF-53B0-42FE-BB0F-8DB91499871A}"/>
                </a:ext>
              </a:extLst>
            </p:cNvPr>
            <p:cNvSpPr/>
            <p:nvPr/>
          </p:nvSpPr>
          <p:spPr>
            <a:xfrm>
              <a:off x="9246647" y="4937757"/>
              <a:ext cx="2348143" cy="1578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Extending breakfast club from 8am to 7am which will really help parents.</a:t>
              </a:r>
              <a:endParaRPr lang="en-GB" dirty="0"/>
            </a:p>
          </p:txBody>
        </p:sp>
        <p:sp>
          <p:nvSpPr>
            <p:cNvPr id="16" name="Rectangle: Rounded Corners 15">
              <a:extLst>
                <a:ext uri="{FF2B5EF4-FFF2-40B4-BE49-F238E27FC236}">
                  <a16:creationId xmlns:a16="http://schemas.microsoft.com/office/drawing/2014/main" id="{A6EE3AA1-10CB-4B64-AFCF-EBE321C944C8}"/>
                </a:ext>
              </a:extLst>
            </p:cNvPr>
            <p:cNvSpPr/>
            <p:nvPr/>
          </p:nvSpPr>
          <p:spPr>
            <a:xfrm>
              <a:off x="9129016" y="1611383"/>
              <a:ext cx="2465774" cy="1154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communication on new teachers/teaching assistants.</a:t>
              </a:r>
              <a:endParaRPr lang="en-GB" dirty="0"/>
            </a:p>
          </p:txBody>
        </p:sp>
        <p:sp>
          <p:nvSpPr>
            <p:cNvPr id="17" name="Rectangle: Rounded Corners 16">
              <a:extLst>
                <a:ext uri="{FF2B5EF4-FFF2-40B4-BE49-F238E27FC236}">
                  <a16:creationId xmlns:a16="http://schemas.microsoft.com/office/drawing/2014/main" id="{115AD0E7-F3D7-419B-AFBE-2C4615FE92AF}"/>
                </a:ext>
              </a:extLst>
            </p:cNvPr>
            <p:cNvSpPr/>
            <p:nvPr/>
          </p:nvSpPr>
          <p:spPr>
            <a:xfrm>
              <a:off x="3460812" y="4807045"/>
              <a:ext cx="2172071" cy="1233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after school clubs and improve the number of spaces.</a:t>
              </a:r>
              <a:endParaRPr lang="en-GB" dirty="0"/>
            </a:p>
          </p:txBody>
        </p:sp>
        <p:sp>
          <p:nvSpPr>
            <p:cNvPr id="21" name="Rectangle: Rounded Corners 20">
              <a:extLst>
                <a:ext uri="{FF2B5EF4-FFF2-40B4-BE49-F238E27FC236}">
                  <a16:creationId xmlns:a16="http://schemas.microsoft.com/office/drawing/2014/main" id="{9CBB1ED3-7E2F-4816-80CF-A8C26D172513}"/>
                </a:ext>
              </a:extLst>
            </p:cNvPr>
            <p:cNvSpPr/>
            <p:nvPr/>
          </p:nvSpPr>
          <p:spPr>
            <a:xfrm>
              <a:off x="3224439" y="1639077"/>
              <a:ext cx="2465775" cy="1903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class newsletter perhaps once a term saying what my child will learn in the coming term.</a:t>
              </a:r>
              <a:endParaRPr lang="en-GB" dirty="0"/>
            </a:p>
          </p:txBody>
        </p:sp>
        <p:sp>
          <p:nvSpPr>
            <p:cNvPr id="22" name="Rectangle: Rounded Corners 21">
              <a:extLst>
                <a:ext uri="{FF2B5EF4-FFF2-40B4-BE49-F238E27FC236}">
                  <a16:creationId xmlns:a16="http://schemas.microsoft.com/office/drawing/2014/main" id="{59C04A98-DFF9-44B1-B1F0-DDE8D3F4A90F}"/>
                </a:ext>
              </a:extLst>
            </p:cNvPr>
            <p:cNvSpPr/>
            <p:nvPr/>
          </p:nvSpPr>
          <p:spPr>
            <a:xfrm>
              <a:off x="533402" y="3065822"/>
              <a:ext cx="2095130" cy="952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school trips and themed school days. </a:t>
              </a:r>
              <a:endParaRPr lang="en-GB" dirty="0"/>
            </a:p>
          </p:txBody>
        </p:sp>
        <p:sp>
          <p:nvSpPr>
            <p:cNvPr id="23" name="Rectangle: Rounded Corners 22">
              <a:extLst>
                <a:ext uri="{FF2B5EF4-FFF2-40B4-BE49-F238E27FC236}">
                  <a16:creationId xmlns:a16="http://schemas.microsoft.com/office/drawing/2014/main" id="{7C7C18BA-00D1-4175-9BDF-26CDB3AE1DC3}"/>
                </a:ext>
              </a:extLst>
            </p:cNvPr>
            <p:cNvSpPr/>
            <p:nvPr/>
          </p:nvSpPr>
          <p:spPr>
            <a:xfrm>
              <a:off x="5036596" y="3843329"/>
              <a:ext cx="1921274" cy="45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Communication </a:t>
              </a:r>
              <a:endParaRPr lang="en-GB" dirty="0"/>
            </a:p>
          </p:txBody>
        </p:sp>
        <p:sp>
          <p:nvSpPr>
            <p:cNvPr id="24" name="Rectangle: Rounded Corners 23">
              <a:extLst>
                <a:ext uri="{FF2B5EF4-FFF2-40B4-BE49-F238E27FC236}">
                  <a16:creationId xmlns:a16="http://schemas.microsoft.com/office/drawing/2014/main" id="{876A1C71-28C8-4A28-A8F6-A55BF970E545}"/>
                </a:ext>
              </a:extLst>
            </p:cNvPr>
            <p:cNvSpPr/>
            <p:nvPr/>
          </p:nvSpPr>
          <p:spPr>
            <a:xfrm>
              <a:off x="7778686" y="3311168"/>
              <a:ext cx="3816104" cy="105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to know what my child has had for dinner.</a:t>
              </a:r>
              <a:endParaRPr lang="en-GB" dirty="0"/>
            </a:p>
          </p:txBody>
        </p:sp>
      </p:grpSp>
    </p:spTree>
    <p:extLst>
      <p:ext uri="{BB962C8B-B14F-4D97-AF65-F5344CB8AC3E}">
        <p14:creationId xmlns:p14="http://schemas.microsoft.com/office/powerpoint/2010/main" val="157061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0DC-EFC5-46F5-AC48-824491812CA2}"/>
              </a:ext>
            </a:extLst>
          </p:cNvPr>
          <p:cNvSpPr>
            <a:spLocks noGrp="1"/>
          </p:cNvSpPr>
          <p:nvPr>
            <p:ph type="title"/>
          </p:nvPr>
        </p:nvSpPr>
        <p:spPr/>
        <p:txBody>
          <a:bodyPr>
            <a:normAutofit/>
          </a:bodyPr>
          <a:lstStyle/>
          <a:p>
            <a:r>
              <a:rPr lang="en-GB" sz="3600" b="1" dirty="0">
                <a:solidFill>
                  <a:schemeClr val="accent5">
                    <a:lumMod val="50000"/>
                  </a:schemeClr>
                </a:solidFill>
                <a:latin typeface="Candara" panose="020E0502030303020204" pitchFamily="34" charset="0"/>
              </a:rPr>
              <a:t>Question 18 : </a:t>
            </a:r>
            <a:r>
              <a:rPr lang="en-US" sz="3600" b="1" dirty="0">
                <a:solidFill>
                  <a:schemeClr val="accent5">
                    <a:lumMod val="50000"/>
                  </a:schemeClr>
                </a:solidFill>
                <a:latin typeface="Candara" panose="020E0502030303020204" pitchFamily="34" charset="0"/>
              </a:rPr>
              <a:t>What else could this school do to improve further?</a:t>
            </a:r>
            <a:endParaRPr lang="en-GB" sz="3600" b="1" dirty="0">
              <a:solidFill>
                <a:schemeClr val="accent5">
                  <a:lumMod val="50000"/>
                </a:schemeClr>
              </a:solidFill>
              <a:latin typeface="Candara" panose="020E0502030303020204" pitchFamily="34" charset="0"/>
            </a:endParaRPr>
          </a:p>
        </p:txBody>
      </p:sp>
      <p:sp>
        <p:nvSpPr>
          <p:cNvPr id="27" name="Rectangle: Rounded Corners 26">
            <a:extLst>
              <a:ext uri="{FF2B5EF4-FFF2-40B4-BE49-F238E27FC236}">
                <a16:creationId xmlns:a16="http://schemas.microsoft.com/office/drawing/2014/main" id="{A96E5D27-4B35-4873-9397-362A57137155}"/>
              </a:ext>
            </a:extLst>
          </p:cNvPr>
          <p:cNvSpPr/>
          <p:nvPr/>
        </p:nvSpPr>
        <p:spPr>
          <a:xfrm>
            <a:off x="6884149" y="1575896"/>
            <a:ext cx="4904032" cy="1169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Updates via text on subjects for example learner for the week or maybe involving parents email/text on how our children are doing.</a:t>
            </a:r>
            <a:endParaRPr lang="en-GB" dirty="0"/>
          </a:p>
        </p:txBody>
      </p:sp>
      <p:grpSp>
        <p:nvGrpSpPr>
          <p:cNvPr id="3" name="Group 2">
            <a:extLst>
              <a:ext uri="{FF2B5EF4-FFF2-40B4-BE49-F238E27FC236}">
                <a16:creationId xmlns:a16="http://schemas.microsoft.com/office/drawing/2014/main" id="{427D16C2-107E-4737-AEDA-685EC19B1892}"/>
              </a:ext>
            </a:extLst>
          </p:cNvPr>
          <p:cNvGrpSpPr/>
          <p:nvPr/>
        </p:nvGrpSpPr>
        <p:grpSpPr>
          <a:xfrm>
            <a:off x="425553" y="1597023"/>
            <a:ext cx="11340895" cy="5031187"/>
            <a:chOff x="425553" y="1597023"/>
            <a:chExt cx="11340895" cy="5031187"/>
          </a:xfrm>
        </p:grpSpPr>
        <p:sp>
          <p:nvSpPr>
            <p:cNvPr id="15" name="Rectangle: Rounded Corners 14">
              <a:extLst>
                <a:ext uri="{FF2B5EF4-FFF2-40B4-BE49-F238E27FC236}">
                  <a16:creationId xmlns:a16="http://schemas.microsoft.com/office/drawing/2014/main" id="{335FF250-24A7-48C7-AC94-9BC586A6A49C}"/>
                </a:ext>
              </a:extLst>
            </p:cNvPr>
            <p:cNvSpPr/>
            <p:nvPr/>
          </p:nvSpPr>
          <p:spPr>
            <a:xfrm>
              <a:off x="3037410" y="1602960"/>
              <a:ext cx="3601748" cy="80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When dropping kids off and picking kids up it all seems rushed! </a:t>
              </a:r>
              <a:endParaRPr lang="en-GB" dirty="0"/>
            </a:p>
          </p:txBody>
        </p:sp>
        <p:sp>
          <p:nvSpPr>
            <p:cNvPr id="20" name="Rectangle: Rounded Corners 19">
              <a:extLst>
                <a:ext uri="{FF2B5EF4-FFF2-40B4-BE49-F238E27FC236}">
                  <a16:creationId xmlns:a16="http://schemas.microsoft.com/office/drawing/2014/main" id="{2DDD46F4-2C8C-4370-8D40-C53CF0E874AC}"/>
                </a:ext>
              </a:extLst>
            </p:cNvPr>
            <p:cNvSpPr/>
            <p:nvPr/>
          </p:nvSpPr>
          <p:spPr>
            <a:xfrm>
              <a:off x="425553" y="1597023"/>
              <a:ext cx="2366866" cy="3776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Send out updates for classes on what the children have been or are going to be learning about as this is unclear. My child doesn't like to talk about school when he gets home so I do not know what topics they are studying.</a:t>
              </a:r>
              <a:endParaRPr lang="en-GB" dirty="0"/>
            </a:p>
          </p:txBody>
        </p:sp>
        <p:sp>
          <p:nvSpPr>
            <p:cNvPr id="21" name="Rectangle: Rounded Corners 20">
              <a:extLst>
                <a:ext uri="{FF2B5EF4-FFF2-40B4-BE49-F238E27FC236}">
                  <a16:creationId xmlns:a16="http://schemas.microsoft.com/office/drawing/2014/main" id="{9CBB1ED3-7E2F-4816-80CF-A8C26D172513}"/>
                </a:ext>
              </a:extLst>
            </p:cNvPr>
            <p:cNvSpPr/>
            <p:nvPr/>
          </p:nvSpPr>
          <p:spPr>
            <a:xfrm>
              <a:off x="8803152" y="5299013"/>
              <a:ext cx="2963295" cy="1329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communication from teachers, more fun activities for younger years as they still learn through play.</a:t>
              </a:r>
              <a:endParaRPr lang="en-GB" dirty="0"/>
            </a:p>
          </p:txBody>
        </p:sp>
        <p:sp>
          <p:nvSpPr>
            <p:cNvPr id="24" name="Rectangle: Rounded Corners 23">
              <a:extLst>
                <a:ext uri="{FF2B5EF4-FFF2-40B4-BE49-F238E27FC236}">
                  <a16:creationId xmlns:a16="http://schemas.microsoft.com/office/drawing/2014/main" id="{876A1C71-28C8-4A28-A8F6-A55BF970E545}"/>
                </a:ext>
              </a:extLst>
            </p:cNvPr>
            <p:cNvSpPr/>
            <p:nvPr/>
          </p:nvSpPr>
          <p:spPr>
            <a:xfrm>
              <a:off x="3608385" y="5141147"/>
              <a:ext cx="4404157" cy="674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Understanding families within the school. </a:t>
              </a:r>
              <a:endParaRPr lang="en-GB" dirty="0"/>
            </a:p>
          </p:txBody>
        </p:sp>
        <p:sp>
          <p:nvSpPr>
            <p:cNvPr id="25" name="Rectangle: Rounded Corners 24">
              <a:extLst>
                <a:ext uri="{FF2B5EF4-FFF2-40B4-BE49-F238E27FC236}">
                  <a16:creationId xmlns:a16="http://schemas.microsoft.com/office/drawing/2014/main" id="{5251AB84-06E3-4F03-8635-04B238BF904B}"/>
                </a:ext>
              </a:extLst>
            </p:cNvPr>
            <p:cNvSpPr/>
            <p:nvPr/>
          </p:nvSpPr>
          <p:spPr>
            <a:xfrm>
              <a:off x="8696417" y="2876366"/>
              <a:ext cx="3070031" cy="2222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 sizes are too big, children who need extra support are unable to get it due to staffing issues however I appreciate this is out of the school’s control.</a:t>
              </a:r>
              <a:endParaRPr lang="en-GB" dirty="0"/>
            </a:p>
          </p:txBody>
        </p:sp>
        <p:sp>
          <p:nvSpPr>
            <p:cNvPr id="26" name="Rectangle: Rounded Corners 25">
              <a:extLst>
                <a:ext uri="{FF2B5EF4-FFF2-40B4-BE49-F238E27FC236}">
                  <a16:creationId xmlns:a16="http://schemas.microsoft.com/office/drawing/2014/main" id="{D0B182E7-568E-4349-960F-D35A6F74BABD}"/>
                </a:ext>
              </a:extLst>
            </p:cNvPr>
            <p:cNvSpPr/>
            <p:nvPr/>
          </p:nvSpPr>
          <p:spPr>
            <a:xfrm>
              <a:off x="3037410" y="2822671"/>
              <a:ext cx="2514934" cy="192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 parents with a timetable so we know what subjects are taking place each day. </a:t>
              </a:r>
              <a:endParaRPr lang="en-GB" dirty="0"/>
            </a:p>
          </p:txBody>
        </p:sp>
        <p:sp>
          <p:nvSpPr>
            <p:cNvPr id="28" name="Rectangle: Rounded Corners 27">
              <a:extLst>
                <a:ext uri="{FF2B5EF4-FFF2-40B4-BE49-F238E27FC236}">
                  <a16:creationId xmlns:a16="http://schemas.microsoft.com/office/drawing/2014/main" id="{04F2CD6C-1798-4129-89A6-C5C69E30B6E9}"/>
                </a:ext>
              </a:extLst>
            </p:cNvPr>
            <p:cNvSpPr/>
            <p:nvPr/>
          </p:nvSpPr>
          <p:spPr>
            <a:xfrm>
              <a:off x="6054672" y="3234320"/>
              <a:ext cx="2139417" cy="1426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 extra support / one to one for children struggling.</a:t>
              </a:r>
              <a:endParaRPr lang="en-GB" dirty="0"/>
            </a:p>
          </p:txBody>
        </p:sp>
        <p:sp>
          <p:nvSpPr>
            <p:cNvPr id="29" name="Rectangle: Rounded Corners 28">
              <a:extLst>
                <a:ext uri="{FF2B5EF4-FFF2-40B4-BE49-F238E27FC236}">
                  <a16:creationId xmlns:a16="http://schemas.microsoft.com/office/drawing/2014/main" id="{B15955A2-3CD9-488D-9F5C-FBEC7238E782}"/>
                </a:ext>
              </a:extLst>
            </p:cNvPr>
            <p:cNvSpPr/>
            <p:nvPr/>
          </p:nvSpPr>
          <p:spPr>
            <a:xfrm>
              <a:off x="425553" y="6062009"/>
              <a:ext cx="5519801" cy="566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Give the children who are good all of the time a treat. </a:t>
              </a:r>
            </a:p>
          </p:txBody>
        </p:sp>
      </p:grpSp>
    </p:spTree>
    <p:extLst>
      <p:ext uri="{BB962C8B-B14F-4D97-AF65-F5344CB8AC3E}">
        <p14:creationId xmlns:p14="http://schemas.microsoft.com/office/powerpoint/2010/main" val="226412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34B9-C4BE-4DA6-A175-072D9FD7F9BD}"/>
              </a:ext>
            </a:extLst>
          </p:cNvPr>
          <p:cNvSpPr>
            <a:spLocks noGrp="1"/>
          </p:cNvSpPr>
          <p:nvPr>
            <p:ph type="title"/>
          </p:nvPr>
        </p:nvSpPr>
        <p:spPr/>
        <p:txBody>
          <a:bodyPr/>
          <a:lstStyle/>
          <a:p>
            <a:r>
              <a:rPr lang="en-GB" b="1" dirty="0">
                <a:solidFill>
                  <a:schemeClr val="accent5">
                    <a:lumMod val="50000"/>
                  </a:schemeClr>
                </a:solidFill>
                <a:latin typeface="Candara" panose="020E0502030303020204" pitchFamily="34" charset="0"/>
              </a:rPr>
              <a:t>Question 18 : </a:t>
            </a:r>
            <a:r>
              <a:rPr lang="en-US" b="1" dirty="0">
                <a:solidFill>
                  <a:schemeClr val="accent5">
                    <a:lumMod val="50000"/>
                  </a:schemeClr>
                </a:solidFill>
                <a:latin typeface="Candara" panose="020E0502030303020204" pitchFamily="34" charset="0"/>
              </a:rPr>
              <a:t>What else could this school do to improve further? Our Response…1/2</a:t>
            </a:r>
            <a:endParaRPr lang="en-GB" dirty="0"/>
          </a:p>
        </p:txBody>
      </p:sp>
      <p:graphicFrame>
        <p:nvGraphicFramePr>
          <p:cNvPr id="5" name="Content Placeholder 4">
            <a:extLst>
              <a:ext uri="{FF2B5EF4-FFF2-40B4-BE49-F238E27FC236}">
                <a16:creationId xmlns:a16="http://schemas.microsoft.com/office/drawing/2014/main" id="{6FBCB480-3801-440B-A867-304A63255683}"/>
              </a:ext>
            </a:extLst>
          </p:cNvPr>
          <p:cNvGraphicFramePr>
            <a:graphicFrameLocks noGrp="1"/>
          </p:cNvGraphicFramePr>
          <p:nvPr>
            <p:ph idx="1"/>
            <p:extLst>
              <p:ext uri="{D42A27DB-BD31-4B8C-83A1-F6EECF244321}">
                <p14:modId xmlns:p14="http://schemas.microsoft.com/office/powerpoint/2010/main" val="2947514523"/>
              </p:ext>
            </p:extLst>
          </p:nvPr>
        </p:nvGraphicFramePr>
        <p:xfrm>
          <a:off x="838200" y="1665763"/>
          <a:ext cx="10647947" cy="4827110"/>
        </p:xfrm>
        <a:graphic>
          <a:graphicData uri="http://schemas.openxmlformats.org/drawingml/2006/table">
            <a:tbl>
              <a:tblPr firstRow="1" firstCol="1" bandRow="1">
                <a:tableStyleId>{5C22544A-7EE6-4342-B048-85BDC9FD1C3A}</a:tableStyleId>
              </a:tblPr>
              <a:tblGrid>
                <a:gridCol w="2918491">
                  <a:extLst>
                    <a:ext uri="{9D8B030D-6E8A-4147-A177-3AD203B41FA5}">
                      <a16:colId xmlns:a16="http://schemas.microsoft.com/office/drawing/2014/main" val="3687619737"/>
                    </a:ext>
                  </a:extLst>
                </a:gridCol>
                <a:gridCol w="7729456">
                  <a:extLst>
                    <a:ext uri="{9D8B030D-6E8A-4147-A177-3AD203B41FA5}">
                      <a16:colId xmlns:a16="http://schemas.microsoft.com/office/drawing/2014/main" val="1253344226"/>
                    </a:ext>
                  </a:extLst>
                </a:gridCol>
              </a:tblGrid>
              <a:tr h="402302">
                <a:tc>
                  <a:txBody>
                    <a:bodyPr/>
                    <a:lstStyle/>
                    <a:p>
                      <a:pPr algn="ctr">
                        <a:lnSpc>
                          <a:spcPct val="107000"/>
                        </a:lnSpc>
                        <a:spcAft>
                          <a:spcPts val="0"/>
                        </a:spcAft>
                      </a:pPr>
                      <a:r>
                        <a:rPr lang="en-GB" sz="1000" dirty="0">
                          <a:effectLst/>
                        </a:rPr>
                        <a:t>Parents/Carers Said They Would Like…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algn="ctr">
                        <a:lnSpc>
                          <a:spcPct val="107000"/>
                        </a:lnSpc>
                        <a:spcAft>
                          <a:spcPts val="0"/>
                        </a:spcAft>
                      </a:pPr>
                      <a:r>
                        <a:rPr lang="en-GB" sz="1000">
                          <a:effectLst/>
                        </a:rPr>
                        <a:t>ASPS Response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2859741913"/>
                  </a:ext>
                </a:extLst>
              </a:tr>
              <a:tr h="608019">
                <a:tc>
                  <a:txBody>
                    <a:bodyPr/>
                    <a:lstStyle/>
                    <a:p>
                      <a:pPr>
                        <a:lnSpc>
                          <a:spcPct val="107000"/>
                        </a:lnSpc>
                        <a:spcAft>
                          <a:spcPts val="0"/>
                        </a:spcAft>
                      </a:pPr>
                      <a:r>
                        <a:rPr lang="en-GB" sz="1000" dirty="0">
                          <a:effectLst/>
                        </a:rPr>
                        <a:t>Regular updates on learning/A class newsletter saying what my child will learn in the coming term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We are currently exploring different formats and will look to introduce something for all year groups from September. In the meantime, we may consult with some parents as we review and evaluate different options so we can best understand how you prefer the information to be presented.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3576664350"/>
                  </a:ext>
                </a:extLst>
              </a:tr>
              <a:tr h="1046253">
                <a:tc>
                  <a:txBody>
                    <a:bodyPr/>
                    <a:lstStyle/>
                    <a:p>
                      <a:pPr>
                        <a:lnSpc>
                          <a:spcPct val="107000"/>
                        </a:lnSpc>
                        <a:spcAft>
                          <a:spcPts val="0"/>
                        </a:spcAft>
                      </a:pPr>
                      <a:r>
                        <a:rPr lang="en-GB" sz="1000">
                          <a:effectLst/>
                        </a:rPr>
                        <a:t>More school trips, visitors and themed school days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We appreciate that covid has restricted these opportunities but plans are now underway for children to participate in educational visits again. We aim for all children to participate in at least one visit off site a year.</a:t>
                      </a:r>
                    </a:p>
                    <a:p>
                      <a:pPr marL="342900" lvl="0" indent="-342900">
                        <a:lnSpc>
                          <a:spcPct val="107000"/>
                        </a:lnSpc>
                        <a:spcAft>
                          <a:spcPts val="0"/>
                        </a:spcAft>
                        <a:buFont typeface="Symbol" panose="05050102010706020507" pitchFamily="18" charset="2"/>
                        <a:buChar char=""/>
                      </a:pPr>
                      <a:r>
                        <a:rPr lang="en-GB" sz="1000" dirty="0">
                          <a:effectLst/>
                        </a:rPr>
                        <a:t>We have some visitors planned for Term 3 to support the children’s learning including the Fire Service.</a:t>
                      </a:r>
                    </a:p>
                    <a:p>
                      <a:pPr marL="342900" lvl="0" indent="-342900">
                        <a:lnSpc>
                          <a:spcPct val="107000"/>
                        </a:lnSpc>
                        <a:spcAft>
                          <a:spcPts val="0"/>
                        </a:spcAft>
                        <a:buFont typeface="Symbol" panose="05050102010706020507" pitchFamily="18" charset="2"/>
                        <a:buChar char=""/>
                      </a:pPr>
                      <a:r>
                        <a:rPr lang="en-GB" sz="1000" dirty="0">
                          <a:effectLst/>
                        </a:rPr>
                        <a:t>A Jubilee themed day is planned for May and a Spanish themed day for July to support our curriculum offer.</a:t>
                      </a:r>
                    </a:p>
                    <a:p>
                      <a:pPr marL="342900" lvl="0" indent="-342900">
                        <a:lnSpc>
                          <a:spcPct val="107000"/>
                        </a:lnSpc>
                        <a:spcAft>
                          <a:spcPts val="0"/>
                        </a:spcAft>
                        <a:buFont typeface="Symbol" panose="05050102010706020507" pitchFamily="18" charset="2"/>
                        <a:buChar char=""/>
                      </a:pPr>
                      <a:r>
                        <a:rPr lang="en-GB" sz="1000" dirty="0">
                          <a:effectLst/>
                        </a:rPr>
                        <a:t>We also regularly participate in fundraising days and anti-bullying initiatives.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3877894376"/>
                  </a:ext>
                </a:extLst>
              </a:tr>
              <a:tr h="880108">
                <a:tc>
                  <a:txBody>
                    <a:bodyPr/>
                    <a:lstStyle/>
                    <a:p>
                      <a:pPr>
                        <a:lnSpc>
                          <a:spcPct val="107000"/>
                        </a:lnSpc>
                        <a:spcAft>
                          <a:spcPts val="0"/>
                        </a:spcAft>
                      </a:pPr>
                      <a:r>
                        <a:rPr lang="en-GB" sz="1000">
                          <a:effectLst/>
                        </a:rPr>
                        <a:t>Better communication, including new staff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Our First Friday Newsletter is a key tool in our communication with you and allows us to provide general updates and information. Further letters are sent out about class specific or other matters e.g. clubs. </a:t>
                      </a:r>
                    </a:p>
                    <a:p>
                      <a:pPr marL="342900" lvl="0" indent="-342900">
                        <a:lnSpc>
                          <a:spcPct val="107000"/>
                        </a:lnSpc>
                        <a:spcAft>
                          <a:spcPts val="0"/>
                        </a:spcAft>
                        <a:buFont typeface="Symbol" panose="05050102010706020507" pitchFamily="18" charset="2"/>
                        <a:buChar char=""/>
                      </a:pPr>
                      <a:r>
                        <a:rPr lang="en-GB" sz="1000" dirty="0">
                          <a:effectLst/>
                        </a:rPr>
                        <a:t>Ordinarily we do not have many staff changes within the school year, but we do appreciate that this year has been more difficult due to staff absence.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2317173659"/>
                  </a:ext>
                </a:extLst>
              </a:tr>
              <a:tr h="402302">
                <a:tc>
                  <a:txBody>
                    <a:bodyPr/>
                    <a:lstStyle/>
                    <a:p>
                      <a:pPr>
                        <a:lnSpc>
                          <a:spcPct val="107000"/>
                        </a:lnSpc>
                        <a:spcAft>
                          <a:spcPts val="0"/>
                        </a:spcAft>
                      </a:pPr>
                      <a:r>
                        <a:rPr lang="en-GB" sz="1000">
                          <a:effectLst/>
                        </a:rPr>
                        <a:t>More after school clubs and increased capacity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We do currently offer a range of clubs, but will look to offer more if/when we have the staffing capacity. Sometimes numbers have to be limited for safety reasons.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4210547318"/>
                  </a:ext>
                </a:extLst>
              </a:tr>
              <a:tr h="477805">
                <a:tc>
                  <a:txBody>
                    <a:bodyPr/>
                    <a:lstStyle/>
                    <a:p>
                      <a:pPr>
                        <a:lnSpc>
                          <a:spcPct val="107000"/>
                        </a:lnSpc>
                        <a:spcAft>
                          <a:spcPts val="0"/>
                        </a:spcAft>
                      </a:pPr>
                      <a:r>
                        <a:rPr lang="en-GB" sz="1000">
                          <a:effectLst/>
                        </a:rPr>
                        <a:t>Improved school dinners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Our school meals are provided by Barnsley Schools Catering Service. They have recently launched a new menu, with additional options that have so far been well received by the children. The meals are nutritious and there are a range of options each day.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3540993323"/>
                  </a:ext>
                </a:extLst>
              </a:tr>
              <a:tr h="402302">
                <a:tc>
                  <a:txBody>
                    <a:bodyPr/>
                    <a:lstStyle/>
                    <a:p>
                      <a:pPr>
                        <a:lnSpc>
                          <a:spcPct val="107000"/>
                        </a:lnSpc>
                        <a:spcAft>
                          <a:spcPts val="0"/>
                        </a:spcAft>
                      </a:pPr>
                      <a:r>
                        <a:rPr lang="en-GB" sz="1000">
                          <a:effectLst/>
                        </a:rPr>
                        <a:t>To allow Parents to know what their child has had for dinner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This option is already available via the ParentPay App and you can view your child’s school meals history. If you are unsure how, please contact school.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2989590669"/>
                  </a:ext>
                </a:extLst>
              </a:tr>
              <a:tr h="608019">
                <a:tc>
                  <a:txBody>
                    <a:bodyPr/>
                    <a:lstStyle/>
                    <a:p>
                      <a:pPr>
                        <a:lnSpc>
                          <a:spcPct val="107000"/>
                        </a:lnSpc>
                        <a:spcAft>
                          <a:spcPts val="0"/>
                        </a:spcAft>
                      </a:pPr>
                      <a:r>
                        <a:rPr lang="en-GB" sz="1000">
                          <a:effectLst/>
                        </a:rPr>
                        <a:t>Extending Breakfast Club hours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Unfortunately, at the moment we are unable to extend the hours as our Breakfast Club staff also work in school during the day. A consultation did go out previously with a private provider, but at that time there was insufficient interest in an earlier start time to make it a viable option.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2655240362"/>
                  </a:ext>
                </a:extLst>
              </a:tr>
            </a:tbl>
          </a:graphicData>
        </a:graphic>
      </p:graphicFrame>
    </p:spTree>
    <p:extLst>
      <p:ext uri="{BB962C8B-B14F-4D97-AF65-F5344CB8AC3E}">
        <p14:creationId xmlns:p14="http://schemas.microsoft.com/office/powerpoint/2010/main" val="1119354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7240-35FE-438F-8028-2F70B1080081}"/>
              </a:ext>
            </a:extLst>
          </p:cNvPr>
          <p:cNvSpPr>
            <a:spLocks noGrp="1"/>
          </p:cNvSpPr>
          <p:nvPr>
            <p:ph type="title"/>
          </p:nvPr>
        </p:nvSpPr>
        <p:spPr/>
        <p:txBody>
          <a:bodyPr/>
          <a:lstStyle/>
          <a:p>
            <a:r>
              <a:rPr lang="en-GB" b="1" dirty="0">
                <a:solidFill>
                  <a:schemeClr val="accent5">
                    <a:lumMod val="50000"/>
                  </a:schemeClr>
                </a:solidFill>
                <a:latin typeface="Candara" panose="020E0502030303020204" pitchFamily="34" charset="0"/>
              </a:rPr>
              <a:t>Question 18 : </a:t>
            </a:r>
            <a:r>
              <a:rPr lang="en-US" b="1" dirty="0">
                <a:solidFill>
                  <a:schemeClr val="accent5">
                    <a:lumMod val="50000"/>
                  </a:schemeClr>
                </a:solidFill>
                <a:latin typeface="Candara" panose="020E0502030303020204" pitchFamily="34" charset="0"/>
              </a:rPr>
              <a:t>What else could this school do to improve further? Our Response…2/2</a:t>
            </a:r>
            <a:endParaRPr lang="en-GB" dirty="0"/>
          </a:p>
        </p:txBody>
      </p:sp>
      <p:graphicFrame>
        <p:nvGraphicFramePr>
          <p:cNvPr id="4" name="Content Placeholder 3">
            <a:extLst>
              <a:ext uri="{FF2B5EF4-FFF2-40B4-BE49-F238E27FC236}">
                <a16:creationId xmlns:a16="http://schemas.microsoft.com/office/drawing/2014/main" id="{889ED136-0595-41BB-97F1-F54023FD9469}"/>
              </a:ext>
            </a:extLst>
          </p:cNvPr>
          <p:cNvGraphicFramePr>
            <a:graphicFrameLocks noGrp="1"/>
          </p:cNvGraphicFramePr>
          <p:nvPr>
            <p:ph idx="1"/>
            <p:extLst>
              <p:ext uri="{D42A27DB-BD31-4B8C-83A1-F6EECF244321}">
                <p14:modId xmlns:p14="http://schemas.microsoft.com/office/powerpoint/2010/main" val="3956368444"/>
              </p:ext>
            </p:extLst>
          </p:nvPr>
        </p:nvGraphicFramePr>
        <p:xfrm>
          <a:off x="739942" y="1825628"/>
          <a:ext cx="10712116" cy="4667247"/>
        </p:xfrm>
        <a:graphic>
          <a:graphicData uri="http://schemas.openxmlformats.org/drawingml/2006/table">
            <a:tbl>
              <a:tblPr firstRow="1" firstCol="1" bandRow="1">
                <a:tableStyleId>{5C22544A-7EE6-4342-B048-85BDC9FD1C3A}</a:tableStyleId>
              </a:tblPr>
              <a:tblGrid>
                <a:gridCol w="2936079">
                  <a:extLst>
                    <a:ext uri="{9D8B030D-6E8A-4147-A177-3AD203B41FA5}">
                      <a16:colId xmlns:a16="http://schemas.microsoft.com/office/drawing/2014/main" val="2140903674"/>
                    </a:ext>
                  </a:extLst>
                </a:gridCol>
                <a:gridCol w="7776037">
                  <a:extLst>
                    <a:ext uri="{9D8B030D-6E8A-4147-A177-3AD203B41FA5}">
                      <a16:colId xmlns:a16="http://schemas.microsoft.com/office/drawing/2014/main" val="105521274"/>
                    </a:ext>
                  </a:extLst>
                </a:gridCol>
              </a:tblGrid>
              <a:tr h="440833">
                <a:tc>
                  <a:txBody>
                    <a:bodyPr/>
                    <a:lstStyle/>
                    <a:p>
                      <a:pPr>
                        <a:lnSpc>
                          <a:spcPct val="107000"/>
                        </a:lnSpc>
                        <a:spcAft>
                          <a:spcPts val="0"/>
                        </a:spcAft>
                      </a:pPr>
                      <a:r>
                        <a:rPr lang="en-GB" sz="1000">
                          <a:effectLst/>
                        </a:rPr>
                        <a:t>Parents/Carers Said They Would Like…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tc>
                  <a:txBody>
                    <a:bodyPr/>
                    <a:lstStyle/>
                    <a:p>
                      <a:pPr algn="ctr">
                        <a:lnSpc>
                          <a:spcPct val="107000"/>
                        </a:lnSpc>
                        <a:spcAft>
                          <a:spcPts val="0"/>
                        </a:spcAft>
                      </a:pPr>
                      <a:r>
                        <a:rPr lang="en-GB" sz="1000">
                          <a:effectLst/>
                        </a:rPr>
                        <a:t>ASPS Response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extLst>
                  <a:ext uri="{0D108BD9-81ED-4DB2-BD59-A6C34878D82A}">
                    <a16:rowId xmlns:a16="http://schemas.microsoft.com/office/drawing/2014/main" val="4274045062"/>
                  </a:ext>
                </a:extLst>
              </a:tr>
              <a:tr h="440833">
                <a:tc>
                  <a:txBody>
                    <a:bodyPr/>
                    <a:lstStyle/>
                    <a:p>
                      <a:pPr>
                        <a:lnSpc>
                          <a:spcPct val="107000"/>
                        </a:lnSpc>
                        <a:spcAft>
                          <a:spcPts val="0"/>
                        </a:spcAft>
                      </a:pPr>
                      <a:r>
                        <a:rPr lang="en-GB" sz="1000">
                          <a:effectLst/>
                        </a:rPr>
                        <a:t>Provide daily timetables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tc>
                  <a:txBody>
                    <a:bodyPr/>
                    <a:lstStyle/>
                    <a:p>
                      <a:pPr marL="342900" lvl="0" indent="-342900">
                        <a:lnSpc>
                          <a:spcPct val="107000"/>
                        </a:lnSpc>
                        <a:spcAft>
                          <a:spcPts val="0"/>
                        </a:spcAft>
                        <a:buFont typeface="Symbol" panose="05050102010706020507" pitchFamily="18" charset="2"/>
                        <a:buChar char=""/>
                      </a:pPr>
                      <a:r>
                        <a:rPr lang="en-GB" sz="1000">
                          <a:effectLst/>
                        </a:rPr>
                        <a:t>This is something we will look to include within a termly newsletter/curriculum update. However, our timetables can be quite fluid so may not always reflect exactly what your child does each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extLst>
                  <a:ext uri="{0D108BD9-81ED-4DB2-BD59-A6C34878D82A}">
                    <a16:rowId xmlns:a16="http://schemas.microsoft.com/office/drawing/2014/main" val="2936988493"/>
                  </a:ext>
                </a:extLst>
              </a:tr>
              <a:tr h="822559">
                <a:tc>
                  <a:txBody>
                    <a:bodyPr/>
                    <a:lstStyle/>
                    <a:p>
                      <a:pPr>
                        <a:lnSpc>
                          <a:spcPct val="107000"/>
                        </a:lnSpc>
                        <a:spcAft>
                          <a:spcPts val="0"/>
                        </a:spcAft>
                      </a:pPr>
                      <a:r>
                        <a:rPr lang="en-GB" sz="1000">
                          <a:effectLst/>
                        </a:rPr>
                        <a:t>Updates via text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tc>
                  <a:txBody>
                    <a:bodyPr/>
                    <a:lstStyle/>
                    <a:p>
                      <a:pPr marL="342900" lvl="0" indent="-342900">
                        <a:lnSpc>
                          <a:spcPct val="107000"/>
                        </a:lnSpc>
                        <a:spcAft>
                          <a:spcPts val="0"/>
                        </a:spcAft>
                        <a:buFont typeface="Symbol" panose="05050102010706020507" pitchFamily="18" charset="2"/>
                        <a:buChar char=""/>
                      </a:pPr>
                      <a:r>
                        <a:rPr lang="en-GB" sz="1000">
                          <a:effectLst/>
                        </a:rPr>
                        <a:t>We do endeavour to send out texts where appropriate.</a:t>
                      </a:r>
                    </a:p>
                    <a:p>
                      <a:pPr marL="342900" lvl="0" indent="-342900">
                        <a:lnSpc>
                          <a:spcPct val="107000"/>
                        </a:lnSpc>
                        <a:spcAft>
                          <a:spcPts val="0"/>
                        </a:spcAft>
                        <a:buFont typeface="Symbol" panose="05050102010706020507" pitchFamily="18" charset="2"/>
                        <a:buChar char=""/>
                      </a:pPr>
                      <a:r>
                        <a:rPr lang="en-GB" sz="1000">
                          <a:effectLst/>
                        </a:rPr>
                        <a:t>You suggested a text when a child receives a Learner of the Week award. Pre-covid, Parents/Carers were invited into assembly to watch their child receive their certificate so knew about it and could be there too. With the return of whole school assemblies we also hope to resume the practice of inviting Parents/Carers in too </a:t>
                      </a:r>
                      <a:r>
                        <a:rPr lang="en-GB" sz="1000">
                          <a:effectLst/>
                          <a:sym typeface="Segoe UI Emoji" panose="020B0502040204020203" pitchFamily="34" charset="0"/>
                        </a:rPr>
                        <a:t>😊</a:t>
                      </a:r>
                      <a:r>
                        <a:rPr lang="en-GB" sz="1000">
                          <a:effectLst/>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extLst>
                  <a:ext uri="{0D108BD9-81ED-4DB2-BD59-A6C34878D82A}">
                    <a16:rowId xmlns:a16="http://schemas.microsoft.com/office/drawing/2014/main" val="1471441532"/>
                  </a:ext>
                </a:extLst>
              </a:tr>
              <a:tr h="440833">
                <a:tc>
                  <a:txBody>
                    <a:bodyPr/>
                    <a:lstStyle/>
                    <a:p>
                      <a:pPr>
                        <a:lnSpc>
                          <a:spcPct val="107000"/>
                        </a:lnSpc>
                        <a:spcAft>
                          <a:spcPts val="0"/>
                        </a:spcAft>
                      </a:pPr>
                      <a:r>
                        <a:rPr lang="en-GB" sz="1000">
                          <a:effectLst/>
                        </a:rPr>
                        <a:t>Reward children who behave 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tc>
                  <a:txBody>
                    <a:bodyPr/>
                    <a:lstStyle/>
                    <a:p>
                      <a:pPr marL="342900" lvl="0" indent="-342900">
                        <a:lnSpc>
                          <a:spcPct val="107000"/>
                        </a:lnSpc>
                        <a:spcAft>
                          <a:spcPts val="0"/>
                        </a:spcAft>
                        <a:buFont typeface="Symbol" panose="05050102010706020507" pitchFamily="18" charset="2"/>
                        <a:buChar char=""/>
                      </a:pPr>
                      <a:r>
                        <a:rPr lang="en-GB" sz="1000">
                          <a:effectLst/>
                        </a:rPr>
                        <a:t>Our behaviour reward system does seek to reward good behaviour through our ‘success stones’, team trips and certificates. We always welcome other ideas too.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extLst>
                  <a:ext uri="{0D108BD9-81ED-4DB2-BD59-A6C34878D82A}">
                    <a16:rowId xmlns:a16="http://schemas.microsoft.com/office/drawing/2014/main" val="2987242591"/>
                  </a:ext>
                </a:extLst>
              </a:tr>
              <a:tr h="440833">
                <a:tc>
                  <a:txBody>
                    <a:bodyPr/>
                    <a:lstStyle/>
                    <a:p>
                      <a:pPr>
                        <a:lnSpc>
                          <a:spcPct val="107000"/>
                        </a:lnSpc>
                        <a:spcAft>
                          <a:spcPts val="0"/>
                        </a:spcAft>
                      </a:pPr>
                      <a:r>
                        <a:rPr lang="en-GB" sz="1000">
                          <a:effectLst/>
                        </a:rPr>
                        <a:t>Understand families within the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We strive hard to know all our families in school well and to support you as well as your children. If you feel there are gaps in our understanding, please do contact school.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extLst>
                  <a:ext uri="{0D108BD9-81ED-4DB2-BD59-A6C34878D82A}">
                    <a16:rowId xmlns:a16="http://schemas.microsoft.com/office/drawing/2014/main" val="773263456"/>
                  </a:ext>
                </a:extLst>
              </a:tr>
              <a:tr h="1189719">
                <a:tc>
                  <a:txBody>
                    <a:bodyPr/>
                    <a:lstStyle/>
                    <a:p>
                      <a:pPr>
                        <a:lnSpc>
                          <a:spcPct val="107000"/>
                        </a:lnSpc>
                        <a:spcAft>
                          <a:spcPts val="0"/>
                        </a:spcAft>
                      </a:pPr>
                      <a:r>
                        <a:rPr lang="en-GB" sz="1000" dirty="0">
                          <a:effectLst/>
                        </a:rPr>
                        <a:t>Have more time for Parents at drop off/pick up 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tc>
                  <a:txBody>
                    <a:bodyPr/>
                    <a:lstStyle/>
                    <a:p>
                      <a:pPr marL="342900" lvl="0" indent="-342900">
                        <a:lnSpc>
                          <a:spcPct val="107000"/>
                        </a:lnSpc>
                        <a:spcAft>
                          <a:spcPts val="0"/>
                        </a:spcAft>
                        <a:buFont typeface="Symbol" panose="05050102010706020507" pitchFamily="18" charset="2"/>
                        <a:buChar char=""/>
                      </a:pPr>
                      <a:r>
                        <a:rPr lang="en-GB" sz="1000">
                          <a:effectLst/>
                        </a:rPr>
                        <a:t>The environment at entry and exit times is busy and staff need to monitor all children for safeguarding reasons, so cannot always engage in conversations with Parents/Carers. That said, if you need to speak with your child’s teacher, please call school before/after the school day to speak with them where the matter is urgent, or request a call back/make an appointment to see them. We want to give you our full attention when speaking with you and entry/exit times are often not appropriate. </a:t>
                      </a:r>
                    </a:p>
                    <a:p>
                      <a:pPr marL="342900" lvl="0" indent="-342900">
                        <a:lnSpc>
                          <a:spcPct val="107000"/>
                        </a:lnSpc>
                        <a:spcAft>
                          <a:spcPts val="0"/>
                        </a:spcAft>
                        <a:buFont typeface="Symbol" panose="05050102010706020507" pitchFamily="18" charset="2"/>
                        <a:buChar char=""/>
                      </a:pPr>
                      <a:r>
                        <a:rPr lang="en-GB" sz="1000">
                          <a:effectLst/>
                        </a:rPr>
                        <a:t>Mrs Smart our Parent Support Advisor and Mrs Walch, Learning Mentor, are also usually available at the beginning/end of the day and they can be contacted via main school reception. They can often provide advice/support or pass messages on to class teachers.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extLst>
                  <a:ext uri="{0D108BD9-81ED-4DB2-BD59-A6C34878D82A}">
                    <a16:rowId xmlns:a16="http://schemas.microsoft.com/office/drawing/2014/main" val="2085541320"/>
                  </a:ext>
                </a:extLst>
              </a:tr>
              <a:tr h="891637">
                <a:tc>
                  <a:txBody>
                    <a:bodyPr/>
                    <a:lstStyle/>
                    <a:p>
                      <a:pPr>
                        <a:lnSpc>
                          <a:spcPct val="107000"/>
                        </a:lnSpc>
                        <a:spcAft>
                          <a:spcPts val="0"/>
                        </a:spcAft>
                      </a:pPr>
                      <a:r>
                        <a:rPr lang="en-GB" sz="1000">
                          <a:effectLst/>
                        </a:rPr>
                        <a:t>Provide extra support/1:1 For children struggling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tc>
                  <a:txBody>
                    <a:bodyPr/>
                    <a:lstStyle/>
                    <a:p>
                      <a:pPr marL="342900" lvl="0" indent="-342900">
                        <a:lnSpc>
                          <a:spcPct val="107000"/>
                        </a:lnSpc>
                        <a:spcAft>
                          <a:spcPts val="0"/>
                        </a:spcAft>
                        <a:buFont typeface="Symbol" panose="05050102010706020507" pitchFamily="18" charset="2"/>
                        <a:buChar char=""/>
                      </a:pPr>
                      <a:r>
                        <a:rPr lang="en-GB" sz="1000" dirty="0">
                          <a:effectLst/>
                        </a:rPr>
                        <a:t>Please be assured that we are constantly monitoring the progress of every child within school and if we identify there is a need for additional support we will plan for this to happen. We will then monitor and evaluate the impact of this support. If you have any concerns about your own child’s progress or the support they receive, please do contact school.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69" marR="64769" marT="0" marB="0"/>
                </a:tc>
                <a:extLst>
                  <a:ext uri="{0D108BD9-81ED-4DB2-BD59-A6C34878D82A}">
                    <a16:rowId xmlns:a16="http://schemas.microsoft.com/office/drawing/2014/main" val="3453995656"/>
                  </a:ext>
                </a:extLst>
              </a:tr>
            </a:tbl>
          </a:graphicData>
        </a:graphic>
      </p:graphicFrame>
    </p:spTree>
    <p:extLst>
      <p:ext uri="{BB962C8B-B14F-4D97-AF65-F5344CB8AC3E}">
        <p14:creationId xmlns:p14="http://schemas.microsoft.com/office/powerpoint/2010/main" val="317670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E992-F695-441B-9888-F4FEFFC2DA1A}"/>
              </a:ext>
            </a:extLst>
          </p:cNvPr>
          <p:cNvSpPr>
            <a:spLocks noGrp="1"/>
          </p:cNvSpPr>
          <p:nvPr>
            <p:ph type="title"/>
          </p:nvPr>
        </p:nvSpPr>
        <p:spPr/>
        <p:txBody>
          <a:bodyPr>
            <a:normAutofit fontScale="90000"/>
          </a:bodyPr>
          <a:lstStyle/>
          <a:p>
            <a:r>
              <a:rPr lang="en-GB" sz="4000" b="1" dirty="0">
                <a:solidFill>
                  <a:schemeClr val="accent5">
                    <a:lumMod val="50000"/>
                  </a:schemeClr>
                </a:solidFill>
                <a:latin typeface="Candara" panose="020E0502030303020204" pitchFamily="34" charset="0"/>
              </a:rPr>
              <a:t>Question 19 : </a:t>
            </a:r>
            <a:r>
              <a:rPr lang="en-US" sz="4000" b="1" dirty="0">
                <a:solidFill>
                  <a:schemeClr val="accent5">
                    <a:lumMod val="50000"/>
                  </a:schemeClr>
                </a:solidFill>
                <a:latin typeface="Candara" panose="020E0502030303020204" pitchFamily="34" charset="0"/>
              </a:rPr>
              <a:t>Please indicate what year group your child is in. </a:t>
            </a:r>
            <a:r>
              <a:rPr lang="en-US" sz="2200" b="1" dirty="0">
                <a:solidFill>
                  <a:schemeClr val="accent5">
                    <a:lumMod val="50000"/>
                  </a:schemeClr>
                </a:solidFill>
                <a:latin typeface="Candara" panose="020E0502030303020204" pitchFamily="34" charset="0"/>
              </a:rPr>
              <a:t>If you have more than one child, please tick all boxes that apply</a:t>
            </a:r>
            <a:r>
              <a:rPr lang="en-US" b="1" dirty="0">
                <a:solidFill>
                  <a:schemeClr val="accent5">
                    <a:lumMod val="50000"/>
                  </a:schemeClr>
                </a:solidFill>
                <a:latin typeface="Candara" panose="020E0502030303020204" pitchFamily="34" charset="0"/>
              </a:rPr>
              <a:t>.</a:t>
            </a:r>
            <a:endParaRPr lang="en-GB" b="1" dirty="0">
              <a:solidFill>
                <a:schemeClr val="accent5">
                  <a:lumMod val="50000"/>
                </a:schemeClr>
              </a:solidFill>
              <a:latin typeface="Candara" panose="020E0502030303020204" pitchFamily="34" charset="0"/>
            </a:endParaRPr>
          </a:p>
        </p:txBody>
      </p:sp>
      <p:pic>
        <p:nvPicPr>
          <p:cNvPr id="6" name="Content Placeholder 5">
            <a:extLst>
              <a:ext uri="{FF2B5EF4-FFF2-40B4-BE49-F238E27FC236}">
                <a16:creationId xmlns:a16="http://schemas.microsoft.com/office/drawing/2014/main" id="{C37240AF-C9B6-4420-A808-43D7DC494A30}"/>
              </a:ext>
            </a:extLst>
          </p:cNvPr>
          <p:cNvPicPr>
            <a:picLocks noGrp="1" noChangeAspect="1"/>
          </p:cNvPicPr>
          <p:nvPr>
            <p:ph idx="1"/>
          </p:nvPr>
        </p:nvPicPr>
        <p:blipFill rotWithShape="1">
          <a:blip r:embed="rId2"/>
          <a:srcRect l="22955" t="46794" r="22878" b="12198"/>
          <a:stretch/>
        </p:blipFill>
        <p:spPr>
          <a:xfrm>
            <a:off x="1221415" y="2370339"/>
            <a:ext cx="9402016" cy="4003828"/>
          </a:xfrm>
          <a:prstGeom prst="rect">
            <a:avLst/>
          </a:prstGeom>
        </p:spPr>
      </p:pic>
    </p:spTree>
    <p:extLst>
      <p:ext uri="{BB962C8B-B14F-4D97-AF65-F5344CB8AC3E}">
        <p14:creationId xmlns:p14="http://schemas.microsoft.com/office/powerpoint/2010/main" val="91378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594" y="377035"/>
            <a:ext cx="11236234" cy="1325563"/>
          </a:xfrm>
        </p:spPr>
        <p:txBody>
          <a:bodyPr>
            <a:normAutofit/>
          </a:bodyPr>
          <a:lstStyle/>
          <a:p>
            <a:r>
              <a:rPr lang="en-GB" sz="3600" b="1" dirty="0">
                <a:solidFill>
                  <a:srgbClr val="002060"/>
                </a:solidFill>
                <a:latin typeface="Candara" panose="020E0502030303020204" pitchFamily="34" charset="0"/>
              </a:rPr>
              <a:t>Question 1 : My child is happy at this school</a:t>
            </a:r>
          </a:p>
        </p:txBody>
      </p:sp>
      <p:pic>
        <p:nvPicPr>
          <p:cNvPr id="4" name="Picture 3">
            <a:extLst>
              <a:ext uri="{FF2B5EF4-FFF2-40B4-BE49-F238E27FC236}">
                <a16:creationId xmlns:a16="http://schemas.microsoft.com/office/drawing/2014/main" id="{B8D080E7-7FFE-4F82-B548-D827C77052F8}"/>
              </a:ext>
            </a:extLst>
          </p:cNvPr>
          <p:cNvPicPr>
            <a:picLocks noChangeAspect="1"/>
          </p:cNvPicPr>
          <p:nvPr/>
        </p:nvPicPr>
        <p:blipFill rotWithShape="1">
          <a:blip r:embed="rId2"/>
          <a:srcRect l="23883" t="30938" r="27985" b="43689"/>
          <a:stretch/>
        </p:blipFill>
        <p:spPr>
          <a:xfrm>
            <a:off x="1216240" y="2112884"/>
            <a:ext cx="9730337" cy="2885243"/>
          </a:xfrm>
          <a:prstGeom prst="rect">
            <a:avLst/>
          </a:prstGeom>
        </p:spPr>
      </p:pic>
    </p:spTree>
    <p:extLst>
      <p:ext uri="{BB962C8B-B14F-4D97-AF65-F5344CB8AC3E}">
        <p14:creationId xmlns:p14="http://schemas.microsoft.com/office/powerpoint/2010/main" val="10901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324784"/>
            <a:ext cx="11453949" cy="1325563"/>
          </a:xfrm>
        </p:spPr>
        <p:txBody>
          <a:bodyPr>
            <a:normAutofit/>
          </a:bodyPr>
          <a:lstStyle/>
          <a:p>
            <a:r>
              <a:rPr lang="en-GB" sz="3600" b="1" dirty="0">
                <a:solidFill>
                  <a:srgbClr val="002060"/>
                </a:solidFill>
                <a:latin typeface="Candara" panose="020E0502030303020204" pitchFamily="34" charset="0"/>
              </a:rPr>
              <a:t>Question 2 : My child feels safe at this school</a:t>
            </a:r>
          </a:p>
        </p:txBody>
      </p:sp>
      <p:pic>
        <p:nvPicPr>
          <p:cNvPr id="4" name="Picture 3">
            <a:extLst>
              <a:ext uri="{FF2B5EF4-FFF2-40B4-BE49-F238E27FC236}">
                <a16:creationId xmlns:a16="http://schemas.microsoft.com/office/drawing/2014/main" id="{4B6907B3-010C-46EF-967E-D0B5B68D6B10}"/>
              </a:ext>
            </a:extLst>
          </p:cNvPr>
          <p:cNvPicPr>
            <a:picLocks noChangeAspect="1"/>
          </p:cNvPicPr>
          <p:nvPr/>
        </p:nvPicPr>
        <p:blipFill rotWithShape="1">
          <a:blip r:embed="rId2"/>
          <a:srcRect t="51862"/>
          <a:stretch/>
        </p:blipFill>
        <p:spPr>
          <a:xfrm>
            <a:off x="1001926" y="2157274"/>
            <a:ext cx="10188147" cy="3089429"/>
          </a:xfrm>
          <a:prstGeom prst="rect">
            <a:avLst/>
          </a:prstGeom>
        </p:spPr>
      </p:pic>
    </p:spTree>
    <p:extLst>
      <p:ext uri="{BB962C8B-B14F-4D97-AF65-F5344CB8AC3E}">
        <p14:creationId xmlns:p14="http://schemas.microsoft.com/office/powerpoint/2010/main" val="6839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4784"/>
            <a:ext cx="11195916" cy="1325563"/>
          </a:xfrm>
        </p:spPr>
        <p:txBody>
          <a:bodyPr>
            <a:normAutofit/>
          </a:bodyPr>
          <a:lstStyle/>
          <a:p>
            <a:r>
              <a:rPr lang="en-GB" sz="3600" b="1" dirty="0">
                <a:solidFill>
                  <a:srgbClr val="002060"/>
                </a:solidFill>
                <a:latin typeface="Candara" panose="020E0502030303020204" pitchFamily="34" charset="0"/>
              </a:rPr>
              <a:t>Question 3: Staff encourage children to behave well by having good relationships and high expectations</a:t>
            </a:r>
          </a:p>
        </p:txBody>
      </p:sp>
      <p:pic>
        <p:nvPicPr>
          <p:cNvPr id="4" name="Picture 3">
            <a:extLst>
              <a:ext uri="{FF2B5EF4-FFF2-40B4-BE49-F238E27FC236}">
                <a16:creationId xmlns:a16="http://schemas.microsoft.com/office/drawing/2014/main" id="{586D77E6-9BA4-415F-A1E6-9220289400B4}"/>
              </a:ext>
            </a:extLst>
          </p:cNvPr>
          <p:cNvPicPr>
            <a:picLocks noChangeAspect="1"/>
          </p:cNvPicPr>
          <p:nvPr/>
        </p:nvPicPr>
        <p:blipFill rotWithShape="1">
          <a:blip r:embed="rId2"/>
          <a:srcRect l="22791" t="29256" r="24709" b="45890"/>
          <a:stretch/>
        </p:blipFill>
        <p:spPr>
          <a:xfrm>
            <a:off x="995367" y="2438567"/>
            <a:ext cx="10201266" cy="2716567"/>
          </a:xfrm>
          <a:prstGeom prst="rect">
            <a:avLst/>
          </a:prstGeom>
        </p:spPr>
      </p:pic>
    </p:spTree>
    <p:extLst>
      <p:ext uri="{BB962C8B-B14F-4D97-AF65-F5344CB8AC3E}">
        <p14:creationId xmlns:p14="http://schemas.microsoft.com/office/powerpoint/2010/main" val="97403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324784"/>
            <a:ext cx="11407277" cy="1325563"/>
          </a:xfrm>
        </p:spPr>
        <p:txBody>
          <a:bodyPr>
            <a:normAutofit fontScale="90000"/>
          </a:bodyPr>
          <a:lstStyle/>
          <a:p>
            <a:r>
              <a:rPr lang="en-GB" sz="3600" b="1" dirty="0">
                <a:solidFill>
                  <a:srgbClr val="002060"/>
                </a:solidFill>
                <a:latin typeface="Candara" panose="020E0502030303020204" pitchFamily="34" charset="0"/>
              </a:rPr>
              <a:t>Question 4: </a:t>
            </a:r>
            <a:r>
              <a:rPr lang="en-US" sz="3600" b="1" dirty="0">
                <a:solidFill>
                  <a:schemeClr val="accent5">
                    <a:lumMod val="50000"/>
                  </a:schemeClr>
                </a:solidFill>
                <a:latin typeface="Candara" panose="020E0502030303020204" pitchFamily="34" charset="0"/>
              </a:rPr>
              <a:t>This school deals with </a:t>
            </a:r>
            <a:r>
              <a:rPr lang="en-US" sz="3600" b="1" dirty="0" err="1">
                <a:solidFill>
                  <a:schemeClr val="accent5">
                    <a:lumMod val="50000"/>
                  </a:schemeClr>
                </a:solidFill>
                <a:latin typeface="Candara" panose="020E0502030303020204" pitchFamily="34" charset="0"/>
              </a:rPr>
              <a:t>behaviour</a:t>
            </a:r>
            <a:r>
              <a:rPr lang="en-US" sz="3600" b="1" dirty="0">
                <a:solidFill>
                  <a:schemeClr val="accent5">
                    <a:lumMod val="50000"/>
                  </a:schemeClr>
                </a:solidFill>
                <a:latin typeface="Candara" panose="020E0502030303020204" pitchFamily="34" charset="0"/>
              </a:rPr>
              <a:t> well (e.g. allegations of bullying, prejudiced based incidents, derogatory/aggressive language and e-safety)</a:t>
            </a:r>
            <a:endParaRPr lang="en-GB" sz="3600" b="1" dirty="0">
              <a:solidFill>
                <a:schemeClr val="accent5">
                  <a:lumMod val="50000"/>
                </a:schemeClr>
              </a:solidFill>
              <a:latin typeface="Candara" panose="020E0502030303020204" pitchFamily="34" charset="0"/>
            </a:endParaRPr>
          </a:p>
        </p:txBody>
      </p:sp>
      <p:pic>
        <p:nvPicPr>
          <p:cNvPr id="4" name="Picture 3">
            <a:extLst>
              <a:ext uri="{FF2B5EF4-FFF2-40B4-BE49-F238E27FC236}">
                <a16:creationId xmlns:a16="http://schemas.microsoft.com/office/drawing/2014/main" id="{8B8AC40D-FFAC-4306-9A72-9D8D22DCCC33}"/>
              </a:ext>
            </a:extLst>
          </p:cNvPr>
          <p:cNvPicPr>
            <a:picLocks noChangeAspect="1"/>
          </p:cNvPicPr>
          <p:nvPr/>
        </p:nvPicPr>
        <p:blipFill rotWithShape="1">
          <a:blip r:embed="rId2"/>
          <a:srcRect t="50000"/>
          <a:stretch/>
        </p:blipFill>
        <p:spPr>
          <a:xfrm>
            <a:off x="902881" y="2221638"/>
            <a:ext cx="10386237" cy="3096087"/>
          </a:xfrm>
          <a:prstGeom prst="rect">
            <a:avLst/>
          </a:prstGeom>
        </p:spPr>
      </p:pic>
    </p:spTree>
    <p:extLst>
      <p:ext uri="{BB962C8B-B14F-4D97-AF65-F5344CB8AC3E}">
        <p14:creationId xmlns:p14="http://schemas.microsoft.com/office/powerpoint/2010/main" val="140281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4784"/>
            <a:ext cx="11388906" cy="1325563"/>
          </a:xfrm>
        </p:spPr>
        <p:txBody>
          <a:bodyPr>
            <a:normAutofit/>
          </a:bodyPr>
          <a:lstStyle/>
          <a:p>
            <a:r>
              <a:rPr lang="en-GB" sz="3600" b="1" dirty="0">
                <a:solidFill>
                  <a:srgbClr val="002060"/>
                </a:solidFill>
                <a:latin typeface="Candara" panose="020E0502030303020204" pitchFamily="34" charset="0"/>
              </a:rPr>
              <a:t>Question 5: </a:t>
            </a:r>
            <a:r>
              <a:rPr lang="en-US" sz="3600" b="1" dirty="0">
                <a:solidFill>
                  <a:schemeClr val="accent5">
                    <a:lumMod val="50000"/>
                  </a:schemeClr>
                </a:solidFill>
                <a:latin typeface="Candara" panose="020E0502030303020204" pitchFamily="34" charset="0"/>
              </a:rPr>
              <a:t>This school makes me aware of what my child will learn during the year</a:t>
            </a:r>
            <a:endParaRPr lang="en-GB" sz="3600" b="1" dirty="0">
              <a:solidFill>
                <a:schemeClr val="accent5">
                  <a:lumMod val="50000"/>
                </a:schemeClr>
              </a:solidFill>
              <a:latin typeface="Candara" panose="020E0502030303020204" pitchFamily="34" charset="0"/>
            </a:endParaRPr>
          </a:p>
        </p:txBody>
      </p:sp>
      <p:pic>
        <p:nvPicPr>
          <p:cNvPr id="4" name="Picture 3">
            <a:extLst>
              <a:ext uri="{FF2B5EF4-FFF2-40B4-BE49-F238E27FC236}">
                <a16:creationId xmlns:a16="http://schemas.microsoft.com/office/drawing/2014/main" id="{04E5E2B5-3D2C-4B13-B036-9B91F3CCC370}"/>
              </a:ext>
            </a:extLst>
          </p:cNvPr>
          <p:cNvPicPr>
            <a:picLocks noChangeAspect="1"/>
          </p:cNvPicPr>
          <p:nvPr/>
        </p:nvPicPr>
        <p:blipFill rotWithShape="1">
          <a:blip r:embed="rId2"/>
          <a:srcRect l="23301" t="52038" r="30898" b="21554"/>
          <a:stretch/>
        </p:blipFill>
        <p:spPr>
          <a:xfrm>
            <a:off x="1020931" y="2189993"/>
            <a:ext cx="9890192" cy="3207630"/>
          </a:xfrm>
          <a:prstGeom prst="rect">
            <a:avLst/>
          </a:prstGeom>
        </p:spPr>
      </p:pic>
    </p:spTree>
    <p:extLst>
      <p:ext uri="{BB962C8B-B14F-4D97-AF65-F5344CB8AC3E}">
        <p14:creationId xmlns:p14="http://schemas.microsoft.com/office/powerpoint/2010/main" val="391587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4784"/>
            <a:ext cx="11367178" cy="1325563"/>
          </a:xfrm>
        </p:spPr>
        <p:txBody>
          <a:bodyPr>
            <a:normAutofit/>
          </a:bodyPr>
          <a:lstStyle/>
          <a:p>
            <a:r>
              <a:rPr lang="en-GB" sz="3600" b="1" dirty="0">
                <a:solidFill>
                  <a:srgbClr val="002060"/>
                </a:solidFill>
                <a:latin typeface="Candara" panose="020E0502030303020204" pitchFamily="34" charset="0"/>
              </a:rPr>
              <a:t>Question 6: </a:t>
            </a:r>
            <a:r>
              <a:rPr lang="en-US" sz="3600" b="1" dirty="0">
                <a:solidFill>
                  <a:schemeClr val="accent5">
                    <a:lumMod val="50000"/>
                  </a:schemeClr>
                </a:solidFill>
                <a:latin typeface="Candara" panose="020E0502030303020204" pitchFamily="34" charset="0"/>
              </a:rPr>
              <a:t>There is a good range of subjects available to my child at this school (broad and balanced curriculum)</a:t>
            </a:r>
            <a:endParaRPr lang="en-GB" sz="3600" b="1" dirty="0">
              <a:solidFill>
                <a:schemeClr val="accent5">
                  <a:lumMod val="50000"/>
                </a:schemeClr>
              </a:solidFill>
              <a:latin typeface="Candara" panose="020E0502030303020204" pitchFamily="34" charset="0"/>
            </a:endParaRPr>
          </a:p>
        </p:txBody>
      </p:sp>
      <p:pic>
        <p:nvPicPr>
          <p:cNvPr id="5" name="Picture 4">
            <a:extLst>
              <a:ext uri="{FF2B5EF4-FFF2-40B4-BE49-F238E27FC236}">
                <a16:creationId xmlns:a16="http://schemas.microsoft.com/office/drawing/2014/main" id="{2C117957-8C41-4F6C-875C-E98ADC01F844}"/>
              </a:ext>
            </a:extLst>
          </p:cNvPr>
          <p:cNvPicPr>
            <a:picLocks noChangeAspect="1"/>
          </p:cNvPicPr>
          <p:nvPr/>
        </p:nvPicPr>
        <p:blipFill rotWithShape="1">
          <a:blip r:embed="rId2"/>
          <a:srcRect l="22719" t="33268" r="24490" b="37605"/>
          <a:stretch/>
        </p:blipFill>
        <p:spPr>
          <a:xfrm>
            <a:off x="1384915" y="2299315"/>
            <a:ext cx="9640161" cy="2991776"/>
          </a:xfrm>
          <a:prstGeom prst="rect">
            <a:avLst/>
          </a:prstGeom>
        </p:spPr>
      </p:pic>
    </p:spTree>
    <p:extLst>
      <p:ext uri="{BB962C8B-B14F-4D97-AF65-F5344CB8AC3E}">
        <p14:creationId xmlns:p14="http://schemas.microsoft.com/office/powerpoint/2010/main" val="371858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8" y="285595"/>
            <a:ext cx="11207928" cy="1325563"/>
          </a:xfrm>
        </p:spPr>
        <p:txBody>
          <a:bodyPr>
            <a:normAutofit/>
          </a:bodyPr>
          <a:lstStyle/>
          <a:p>
            <a:r>
              <a:rPr lang="en-GB" sz="3600" b="1" dirty="0">
                <a:solidFill>
                  <a:srgbClr val="002060"/>
                </a:solidFill>
                <a:latin typeface="Candara" panose="020E0502030303020204" pitchFamily="34" charset="0"/>
              </a:rPr>
              <a:t>Question 7 : </a:t>
            </a:r>
            <a:r>
              <a:rPr lang="en-US" altLang="en-US" sz="3600" b="1" dirty="0">
                <a:solidFill>
                  <a:schemeClr val="accent5">
                    <a:lumMod val="50000"/>
                  </a:schemeClr>
                </a:solidFill>
                <a:latin typeface="Candara" panose="020E0502030303020204" pitchFamily="34" charset="0"/>
                <a:cs typeface="Segoe UI" panose="020B0502040204020203" pitchFamily="34" charset="0"/>
              </a:rPr>
              <a:t>This school has high expectations for my child</a:t>
            </a:r>
            <a:endParaRPr lang="en-GB" sz="3600" b="1" dirty="0">
              <a:solidFill>
                <a:schemeClr val="accent5">
                  <a:lumMod val="50000"/>
                </a:schemeClr>
              </a:solidFill>
              <a:latin typeface="Candara" panose="020E0502030303020204" pitchFamily="34" charset="0"/>
            </a:endParaRPr>
          </a:p>
        </p:txBody>
      </p:sp>
      <p:sp>
        <p:nvSpPr>
          <p:cNvPr id="3" name="Rectangle 1">
            <a:extLst>
              <a:ext uri="{FF2B5EF4-FFF2-40B4-BE49-F238E27FC236}">
                <a16:creationId xmlns:a16="http://schemas.microsoft.com/office/drawing/2014/main" id="{674998CB-D4B3-47D4-B930-9B47851D9030}"/>
              </a:ext>
            </a:extLst>
          </p:cNvPr>
          <p:cNvSpPr>
            <a:spLocks noChangeArrowheads="1"/>
          </p:cNvSpPr>
          <p:nvPr/>
        </p:nvSpPr>
        <p:spPr bwMode="auto">
          <a:xfrm>
            <a:off x="0"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323130"/>
                </a:solidFill>
                <a:effectLst/>
                <a:latin typeface="Segoe UI Web (West European)"/>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35337769-69BD-482C-A307-EBBFC9C0FCD0}"/>
              </a:ext>
            </a:extLst>
          </p:cNvPr>
          <p:cNvPicPr>
            <a:picLocks noChangeAspect="1"/>
          </p:cNvPicPr>
          <p:nvPr/>
        </p:nvPicPr>
        <p:blipFill rotWithShape="1">
          <a:blip r:embed="rId2"/>
          <a:srcRect l="22951" t="41553" r="28252" b="33334"/>
          <a:stretch/>
        </p:blipFill>
        <p:spPr>
          <a:xfrm>
            <a:off x="1253349" y="2079593"/>
            <a:ext cx="9322777" cy="2698813"/>
          </a:xfrm>
          <a:prstGeom prst="rect">
            <a:avLst/>
          </a:prstGeom>
        </p:spPr>
      </p:pic>
    </p:spTree>
    <p:extLst>
      <p:ext uri="{BB962C8B-B14F-4D97-AF65-F5344CB8AC3E}">
        <p14:creationId xmlns:p14="http://schemas.microsoft.com/office/powerpoint/2010/main" val="1573583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2019</Words>
  <Application>Microsoft Office PowerPoint</Application>
  <PresentationFormat>Widescreen</PresentationFormat>
  <Paragraphs>119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Candara</vt:lpstr>
      <vt:lpstr>Segoe UI Emoji</vt:lpstr>
      <vt:lpstr>Segoe UI Web (West European)</vt:lpstr>
      <vt:lpstr>Symbol</vt:lpstr>
      <vt:lpstr>Office Theme</vt:lpstr>
      <vt:lpstr>PowerPoint Presentation</vt:lpstr>
      <vt:lpstr>PowerPoint Presentation</vt:lpstr>
      <vt:lpstr>Question 1 : My child is happy at this school</vt:lpstr>
      <vt:lpstr>Question 2 : My child feels safe at this school</vt:lpstr>
      <vt:lpstr>Question 3: Staff encourage children to behave well by having good relationships and high expectations</vt:lpstr>
      <vt:lpstr>Question 4: This school deals with behaviour well (e.g. allegations of bullying, prejudiced based incidents, derogatory/aggressive language and e-safety)</vt:lpstr>
      <vt:lpstr>Question 5: This school makes me aware of what my child will learn during the year</vt:lpstr>
      <vt:lpstr>Question 6: There is a good range of subjects available to my child at this school (broad and balanced curriculum)</vt:lpstr>
      <vt:lpstr>Question 7 : This school has high expectations for my child</vt:lpstr>
      <vt:lpstr>Question 8 :This school lets me know how my child is doing</vt:lpstr>
      <vt:lpstr>Question 9 : Does your child have Special Education Needs and/or disabilities (SEND)</vt:lpstr>
      <vt:lpstr>Question 10 : My child has SEND and this school gives them the support that they need to succeed</vt:lpstr>
      <vt:lpstr>Question 11: This school provides my child with good opportunities to learn from visitors and by going on trips *NB please take into account pre-Covid when responding to this question</vt:lpstr>
      <vt:lpstr>Question 12: My child’s needs are met and supported well at this school (broad and balanced curriculum, learning needs met)</vt:lpstr>
      <vt:lpstr>Question 13: Staff deal with issues concerning my child quickly and effectively</vt:lpstr>
      <vt:lpstr>Question 14 : This school places a high emphasis on attendance and punctuality</vt:lpstr>
      <vt:lpstr>Question 15 : This school provides regular feedback on how my child is doing</vt:lpstr>
      <vt:lpstr>Question 16 : I would recommend this school to other parents</vt:lpstr>
      <vt:lpstr>Question 17 : What does this school do well?</vt:lpstr>
      <vt:lpstr>Question 17 : What does this school do well?</vt:lpstr>
      <vt:lpstr>Question 18 : What else could this school do to improve further?</vt:lpstr>
      <vt:lpstr>Question 18 : What else could this school do to improve further?</vt:lpstr>
      <vt:lpstr>Question 18 : What else could this school do to improve further? Our Response…1/2</vt:lpstr>
      <vt:lpstr>Question 18 : What else could this school do to improve further? Our Response…2/2</vt:lpstr>
      <vt:lpstr>Question 19 : Please indicate what year group your child is in. If you have more than one child, please tick all boxes that apply.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Sanderson</dc:creator>
  <cp:lastModifiedBy>Emma Sanderson</cp:lastModifiedBy>
  <cp:revision>115</cp:revision>
  <dcterms:created xsi:type="dcterms:W3CDTF">2021-02-01T10:49:01Z</dcterms:created>
  <dcterms:modified xsi:type="dcterms:W3CDTF">2022-05-02T18:17:11Z</dcterms:modified>
</cp:coreProperties>
</file>